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77" r:id="rId2"/>
    <p:sldId id="287" r:id="rId3"/>
    <p:sldId id="421" r:id="rId4"/>
    <p:sldId id="443" r:id="rId5"/>
    <p:sldId id="289" r:id="rId6"/>
    <p:sldId id="462" r:id="rId7"/>
    <p:sldId id="444" r:id="rId8"/>
    <p:sldId id="428" r:id="rId9"/>
    <p:sldId id="439" r:id="rId10"/>
    <p:sldId id="427" r:id="rId11"/>
    <p:sldId id="433" r:id="rId12"/>
    <p:sldId id="434" r:id="rId13"/>
    <p:sldId id="378" r:id="rId14"/>
    <p:sldId id="454" r:id="rId15"/>
    <p:sldId id="440" r:id="rId16"/>
    <p:sldId id="437" r:id="rId17"/>
    <p:sldId id="441" r:id="rId18"/>
    <p:sldId id="455" r:id="rId19"/>
    <p:sldId id="438" r:id="rId20"/>
    <p:sldId id="429" r:id="rId21"/>
    <p:sldId id="442" r:id="rId22"/>
    <p:sldId id="463" r:id="rId23"/>
    <p:sldId id="445" r:id="rId24"/>
    <p:sldId id="446" r:id="rId25"/>
    <p:sldId id="456" r:id="rId26"/>
    <p:sldId id="449" r:id="rId27"/>
    <p:sldId id="448" r:id="rId28"/>
    <p:sldId id="457" r:id="rId29"/>
    <p:sldId id="458" r:id="rId30"/>
    <p:sldId id="450" r:id="rId31"/>
    <p:sldId id="451" r:id="rId32"/>
    <p:sldId id="452" r:id="rId33"/>
    <p:sldId id="453" r:id="rId34"/>
    <p:sldId id="459" r:id="rId35"/>
    <p:sldId id="460" r:id="rId36"/>
    <p:sldId id="461" r:id="rId37"/>
    <p:sldId id="420" r:id="rId3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 Nguyen" initials="TN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D85D"/>
    <a:srgbClr val="398879"/>
    <a:srgbClr val="A4E448"/>
    <a:srgbClr val="FFFFFF"/>
    <a:srgbClr val="63C08B"/>
    <a:srgbClr val="79CC74"/>
    <a:srgbClr val="47B040"/>
    <a:srgbClr val="3F9B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8640"/>
    </p:cViewPr>
  </p:sorterViewPr>
  <p:notesViewPr>
    <p:cSldViewPr snapToGrid="0">
      <p:cViewPr varScale="1">
        <p:scale>
          <a:sx n="87" d="100"/>
          <a:sy n="87" d="100"/>
        </p:scale>
        <p:origin x="373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6T17:46:45.254" idx="1">
    <p:pos x="4149" y="3534"/>
    <p:text>doanh thu *10%</p:text>
  </p:cm>
  <p:cm authorId="1" dt="2020-08-16T17:47:24.041" idx="2">
    <p:pos x="4294" y="3296"/>
    <p:text>( doanh thu - chi phí ) * 20%</p:text>
  </p:cm>
  <p:cm authorId="1" dt="2020-08-16T17:50:14.577" idx="3">
    <p:pos x="4480" y="2144"/>
    <p:text>BHXH(17,5%), BHYT(3%), BHTN(1%)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207263-977D-482F-BF2B-40F0DB6B2A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B7B05-DF29-475C-8140-7ED96FC10C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99D64F-0970-4B8B-B01D-04D8FC4AA524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E34FF-F9DB-4F42-BE24-08F0AC9B6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C794C-BAED-4299-8C14-B3A7B7D4FB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9373201-CAC9-4B71-9324-59956D17E7BB}" type="slidenum">
              <a:rPr lang="en-US" altLang="vi-VN"/>
              <a:pPr/>
              <a:t>‹#›</a:t>
            </a:fld>
            <a:endParaRPr lang="en-US" alt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6913EB-C2FF-4403-840A-6F5315B5FB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472D7-F926-4618-BBDF-6D50135FAEF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9186CF4-3D44-444C-BCE7-2C67F7D04C24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70E0646-4FE1-45A5-A1A3-8D0F9F480C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E42DF6C-E756-47D8-AEBC-9257FB0E0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05A1D-5FF4-47E1-8E19-0DB90B8387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B00C5-8CA5-4F13-A0B9-555F0D1944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E23A9A6-06A3-44D1-9FB4-34BD531A0C5A}" type="slidenum">
              <a:rPr lang="en-US" altLang="vi-VN"/>
              <a:pPr/>
              <a:t>‹#›</a:t>
            </a:fld>
            <a:endParaRPr lang="en-US" alt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2160311F-06C5-4B08-B741-020BFFCDDA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683194E8-EE39-449D-8BCA-CB3D94572C7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vi-VN">
              <a:latin typeface="Calibri" panose="020F0502020204030204" pitchFamily="34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B5FEFD63-BAC1-49DC-A454-35926F7FD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487E90F-270F-467C-817F-9055863A373F}" type="slidenum">
              <a:rPr lang="en-US" altLang="vi-VN"/>
              <a:pPr/>
              <a:t>37</a:t>
            </a:fld>
            <a:endParaRPr lang="en-US" altLang="vi-V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C63F2A-0662-4896-AB94-00F5967B33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892810" y="-640436"/>
            <a:ext cx="6988809" cy="7446155"/>
            <a:chOff x="3053" y="1324"/>
            <a:chExt cx="1574" cy="1677"/>
          </a:xfr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3">
                  <a:alpha val="0"/>
                </a:schemeClr>
              </a:gs>
              <a:gs pos="100000">
                <a:schemeClr val="accent6">
                  <a:alpha val="16000"/>
                </a:schemeClr>
              </a:gs>
            </a:gsLst>
            <a:path path="circle">
              <a:fillToRect l="100000" t="100000"/>
            </a:path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2154781-0EFA-4941-81AD-EE7CD7E5C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1324"/>
              <a:ext cx="655" cy="1044"/>
            </a:xfrm>
            <a:custGeom>
              <a:avLst/>
              <a:gdLst>
                <a:gd name="T0" fmla="*/ 4 w 276"/>
                <a:gd name="T1" fmla="*/ 21 h 440"/>
                <a:gd name="T2" fmla="*/ 107 w 276"/>
                <a:gd name="T3" fmla="*/ 252 h 440"/>
                <a:gd name="T4" fmla="*/ 241 w 276"/>
                <a:gd name="T5" fmla="*/ 425 h 440"/>
                <a:gd name="T6" fmla="*/ 275 w 276"/>
                <a:gd name="T7" fmla="*/ 423 h 440"/>
                <a:gd name="T8" fmla="*/ 276 w 276"/>
                <a:gd name="T9" fmla="*/ 220 h 440"/>
                <a:gd name="T10" fmla="*/ 215 w 276"/>
                <a:gd name="T11" fmla="*/ 114 h 440"/>
                <a:gd name="T12" fmla="*/ 26 w 276"/>
                <a:gd name="T13" fmla="*/ 5 h 440"/>
                <a:gd name="T14" fmla="*/ 4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4" y="21"/>
                  </a:moveTo>
                  <a:cubicBezTo>
                    <a:pt x="22" y="73"/>
                    <a:pt x="56" y="163"/>
                    <a:pt x="107" y="252"/>
                  </a:cubicBezTo>
                  <a:cubicBezTo>
                    <a:pt x="143" y="313"/>
                    <a:pt x="197" y="377"/>
                    <a:pt x="241" y="425"/>
                  </a:cubicBezTo>
                  <a:cubicBezTo>
                    <a:pt x="255" y="440"/>
                    <a:pt x="276" y="436"/>
                    <a:pt x="275" y="423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6" y="181"/>
                    <a:pt x="248" y="134"/>
                    <a:pt x="215" y="11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7" y="0"/>
                    <a:pt x="0" y="8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541B463C-1F72-42DD-8FCF-5E64EAF50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548"/>
              <a:ext cx="1260" cy="453"/>
            </a:xfrm>
            <a:custGeom>
              <a:avLst/>
              <a:gdLst>
                <a:gd name="T0" fmla="*/ 519 w 531"/>
                <a:gd name="T1" fmla="*/ 32 h 191"/>
                <a:gd name="T2" fmla="*/ 269 w 531"/>
                <a:gd name="T3" fmla="*/ 0 h 191"/>
                <a:gd name="T4" fmla="*/ 14 w 531"/>
                <a:gd name="T5" fmla="*/ 32 h 191"/>
                <a:gd name="T6" fmla="*/ 9 w 531"/>
                <a:gd name="T7" fmla="*/ 59 h 191"/>
                <a:gd name="T8" fmla="*/ 204 w 531"/>
                <a:gd name="T9" fmla="*/ 171 h 191"/>
                <a:gd name="T10" fmla="*/ 326 w 531"/>
                <a:gd name="T11" fmla="*/ 172 h 191"/>
                <a:gd name="T12" fmla="*/ 520 w 531"/>
                <a:gd name="T13" fmla="*/ 60 h 191"/>
                <a:gd name="T14" fmla="*/ 519 w 531"/>
                <a:gd name="T15" fmla="*/ 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91">
                  <a:moveTo>
                    <a:pt x="519" y="32"/>
                  </a:moveTo>
                  <a:cubicBezTo>
                    <a:pt x="457" y="17"/>
                    <a:pt x="365" y="0"/>
                    <a:pt x="269" y="0"/>
                  </a:cubicBezTo>
                  <a:cubicBezTo>
                    <a:pt x="175" y="0"/>
                    <a:pt x="80" y="17"/>
                    <a:pt x="14" y="32"/>
                  </a:cubicBezTo>
                  <a:cubicBezTo>
                    <a:pt x="0" y="36"/>
                    <a:pt x="1" y="53"/>
                    <a:pt x="9" y="59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38" y="191"/>
                    <a:pt x="293" y="191"/>
                    <a:pt x="326" y="172"/>
                  </a:cubicBezTo>
                  <a:cubicBezTo>
                    <a:pt x="520" y="60"/>
                    <a:pt x="520" y="60"/>
                    <a:pt x="520" y="60"/>
                  </a:cubicBezTo>
                  <a:cubicBezTo>
                    <a:pt x="530" y="54"/>
                    <a:pt x="531" y="35"/>
                    <a:pt x="51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6A3FADBD-BF53-4FB8-955C-188FECD68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EC550895-172C-404D-905F-60888838D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9FB0CDD-D330-4AE1-978C-F8305BDF4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782"/>
              <a:ext cx="660" cy="529"/>
            </a:xfrm>
            <a:custGeom>
              <a:avLst/>
              <a:gdLst>
                <a:gd name="T0" fmla="*/ 8 w 278"/>
                <a:gd name="T1" fmla="*/ 199 h 223"/>
                <a:gd name="T2" fmla="*/ 21 w 278"/>
                <a:gd name="T3" fmla="*/ 223 h 223"/>
                <a:gd name="T4" fmla="*/ 139 w 278"/>
                <a:gd name="T5" fmla="*/ 215 h 223"/>
                <a:gd name="T6" fmla="*/ 257 w 278"/>
                <a:gd name="T7" fmla="*/ 223 h 223"/>
                <a:gd name="T8" fmla="*/ 270 w 278"/>
                <a:gd name="T9" fmla="*/ 199 h 223"/>
                <a:gd name="T10" fmla="*/ 207 w 278"/>
                <a:gd name="T11" fmla="*/ 113 h 223"/>
                <a:gd name="T12" fmla="*/ 155 w 278"/>
                <a:gd name="T13" fmla="*/ 13 h 223"/>
                <a:gd name="T14" fmla="*/ 126 w 278"/>
                <a:gd name="T15" fmla="*/ 13 h 223"/>
                <a:gd name="T16" fmla="*/ 75 w 278"/>
                <a:gd name="T17" fmla="*/ 106 h 223"/>
                <a:gd name="T18" fmla="*/ 8 w 278"/>
                <a:gd name="T19" fmla="*/ 19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23">
                  <a:moveTo>
                    <a:pt x="8" y="199"/>
                  </a:moveTo>
                  <a:cubicBezTo>
                    <a:pt x="0" y="212"/>
                    <a:pt x="6" y="223"/>
                    <a:pt x="21" y="223"/>
                  </a:cubicBezTo>
                  <a:cubicBezTo>
                    <a:pt x="21" y="223"/>
                    <a:pt x="80" y="215"/>
                    <a:pt x="139" y="215"/>
                  </a:cubicBezTo>
                  <a:cubicBezTo>
                    <a:pt x="199" y="215"/>
                    <a:pt x="257" y="223"/>
                    <a:pt x="257" y="223"/>
                  </a:cubicBezTo>
                  <a:cubicBezTo>
                    <a:pt x="272" y="223"/>
                    <a:pt x="278" y="212"/>
                    <a:pt x="270" y="199"/>
                  </a:cubicBezTo>
                  <a:cubicBezTo>
                    <a:pt x="270" y="199"/>
                    <a:pt x="232" y="156"/>
                    <a:pt x="207" y="113"/>
                  </a:cubicBezTo>
                  <a:cubicBezTo>
                    <a:pt x="179" y="65"/>
                    <a:pt x="155" y="13"/>
                    <a:pt x="155" y="13"/>
                  </a:cubicBezTo>
                  <a:cubicBezTo>
                    <a:pt x="147" y="0"/>
                    <a:pt x="134" y="0"/>
                    <a:pt x="126" y="13"/>
                  </a:cubicBezTo>
                  <a:cubicBezTo>
                    <a:pt x="126" y="13"/>
                    <a:pt x="102" y="60"/>
                    <a:pt x="75" y="106"/>
                  </a:cubicBezTo>
                  <a:cubicBezTo>
                    <a:pt x="49" y="150"/>
                    <a:pt x="8" y="199"/>
                    <a:pt x="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BC26A706-2CC4-4539-821C-AC57CB1A0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F244C413-9437-42F0-9845-8540CF45A4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5B7A43A3-17B8-4BF6-8089-A2928239A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1324"/>
              <a:ext cx="655" cy="1044"/>
            </a:xfrm>
            <a:custGeom>
              <a:avLst/>
              <a:gdLst>
                <a:gd name="T0" fmla="*/ 272 w 276"/>
                <a:gd name="T1" fmla="*/ 21 h 440"/>
                <a:gd name="T2" fmla="*/ 169 w 276"/>
                <a:gd name="T3" fmla="*/ 252 h 440"/>
                <a:gd name="T4" fmla="*/ 35 w 276"/>
                <a:gd name="T5" fmla="*/ 425 h 440"/>
                <a:gd name="T6" fmla="*/ 0 w 276"/>
                <a:gd name="T7" fmla="*/ 423 h 440"/>
                <a:gd name="T8" fmla="*/ 0 w 276"/>
                <a:gd name="T9" fmla="*/ 220 h 440"/>
                <a:gd name="T10" fmla="*/ 61 w 276"/>
                <a:gd name="T11" fmla="*/ 114 h 440"/>
                <a:gd name="T12" fmla="*/ 249 w 276"/>
                <a:gd name="T13" fmla="*/ 5 h 440"/>
                <a:gd name="T14" fmla="*/ 272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272" y="21"/>
                  </a:moveTo>
                  <a:cubicBezTo>
                    <a:pt x="254" y="73"/>
                    <a:pt x="220" y="163"/>
                    <a:pt x="169" y="252"/>
                  </a:cubicBezTo>
                  <a:cubicBezTo>
                    <a:pt x="133" y="313"/>
                    <a:pt x="79" y="377"/>
                    <a:pt x="35" y="425"/>
                  </a:cubicBezTo>
                  <a:cubicBezTo>
                    <a:pt x="20" y="440"/>
                    <a:pt x="0" y="436"/>
                    <a:pt x="0" y="4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81"/>
                    <a:pt x="27" y="134"/>
                    <a:pt x="61" y="11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8" y="0"/>
                    <a:pt x="276" y="8"/>
                    <a:pt x="27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D71B29-26AA-458B-A31D-5F0715A7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FFA8D-5D0A-464B-831D-387B607BA886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A0B2945-AA9D-4F6F-9F04-E4F91EFA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57602FE-6FA0-4592-A269-C3582E53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A16AFD-8936-458A-9594-F8696FB58029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086282346"/>
      </p:ext>
    </p:extLst>
  </p:cSld>
  <p:clrMapOvr>
    <a:masterClrMapping/>
  </p:clrMapOvr>
  <p:transition spd="slow" advTm="2000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5850E-F7D6-47BE-92C0-A9361C5C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16510-AE24-42D0-8D7A-47D1DD4A182E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27C6A-4F17-4242-BE14-C426D7F3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AFA70-A1CD-4BCC-8AEE-D71FF86E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3000E-04E0-4B17-AA23-C81844114272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561203741"/>
      </p:ext>
    </p:extLst>
  </p:cSld>
  <p:clrMapOvr>
    <a:masterClrMapping/>
  </p:clrMapOvr>
  <p:transition spd="slow" advTm="2000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BD75-2DC7-465B-AEC3-7F64FB9B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82CB0-F16F-43AB-B7CC-B6AE0667FF23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F4893-27A1-47B2-A0B2-7B467D72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87915-4579-4CEB-8E66-54579EB4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8919D-28FC-499E-92FA-5A9C68BD65EF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309072812"/>
      </p:ext>
    </p:extLst>
  </p:cSld>
  <p:clrMapOvr>
    <a:masterClrMapping/>
  </p:clrMapOvr>
  <p:transition spd="slow" advTm="2000"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8724A9-CC27-44E4-9969-DF0D588A480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892810" y="-640436"/>
            <a:ext cx="6988809" cy="7446155"/>
            <a:chOff x="3053" y="1324"/>
            <a:chExt cx="1574" cy="1677"/>
          </a:xfr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3">
                  <a:alpha val="0"/>
                </a:schemeClr>
              </a:gs>
              <a:gs pos="100000">
                <a:schemeClr val="accent6">
                  <a:alpha val="16000"/>
                </a:schemeClr>
              </a:gs>
            </a:gsLst>
            <a:path path="circle">
              <a:fillToRect l="100000" t="100000"/>
            </a:path>
          </a:gra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84A0641B-53BB-4E59-B777-44B3E6BE7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1324"/>
              <a:ext cx="655" cy="1044"/>
            </a:xfrm>
            <a:custGeom>
              <a:avLst/>
              <a:gdLst>
                <a:gd name="T0" fmla="*/ 4 w 276"/>
                <a:gd name="T1" fmla="*/ 21 h 440"/>
                <a:gd name="T2" fmla="*/ 107 w 276"/>
                <a:gd name="T3" fmla="*/ 252 h 440"/>
                <a:gd name="T4" fmla="*/ 241 w 276"/>
                <a:gd name="T5" fmla="*/ 425 h 440"/>
                <a:gd name="T6" fmla="*/ 275 w 276"/>
                <a:gd name="T7" fmla="*/ 423 h 440"/>
                <a:gd name="T8" fmla="*/ 276 w 276"/>
                <a:gd name="T9" fmla="*/ 220 h 440"/>
                <a:gd name="T10" fmla="*/ 215 w 276"/>
                <a:gd name="T11" fmla="*/ 114 h 440"/>
                <a:gd name="T12" fmla="*/ 26 w 276"/>
                <a:gd name="T13" fmla="*/ 5 h 440"/>
                <a:gd name="T14" fmla="*/ 4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4" y="21"/>
                  </a:moveTo>
                  <a:cubicBezTo>
                    <a:pt x="22" y="73"/>
                    <a:pt x="56" y="163"/>
                    <a:pt x="107" y="252"/>
                  </a:cubicBezTo>
                  <a:cubicBezTo>
                    <a:pt x="143" y="313"/>
                    <a:pt x="197" y="377"/>
                    <a:pt x="241" y="425"/>
                  </a:cubicBezTo>
                  <a:cubicBezTo>
                    <a:pt x="255" y="440"/>
                    <a:pt x="276" y="436"/>
                    <a:pt x="275" y="423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6" y="181"/>
                    <a:pt x="248" y="134"/>
                    <a:pt x="215" y="11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7" y="0"/>
                    <a:pt x="0" y="8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EF4DCD6F-BC5D-4F98-88F0-C26CC7046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548"/>
              <a:ext cx="1260" cy="453"/>
            </a:xfrm>
            <a:custGeom>
              <a:avLst/>
              <a:gdLst>
                <a:gd name="T0" fmla="*/ 519 w 531"/>
                <a:gd name="T1" fmla="*/ 32 h 191"/>
                <a:gd name="T2" fmla="*/ 269 w 531"/>
                <a:gd name="T3" fmla="*/ 0 h 191"/>
                <a:gd name="T4" fmla="*/ 14 w 531"/>
                <a:gd name="T5" fmla="*/ 32 h 191"/>
                <a:gd name="T6" fmla="*/ 9 w 531"/>
                <a:gd name="T7" fmla="*/ 59 h 191"/>
                <a:gd name="T8" fmla="*/ 204 w 531"/>
                <a:gd name="T9" fmla="*/ 171 h 191"/>
                <a:gd name="T10" fmla="*/ 326 w 531"/>
                <a:gd name="T11" fmla="*/ 172 h 191"/>
                <a:gd name="T12" fmla="*/ 520 w 531"/>
                <a:gd name="T13" fmla="*/ 60 h 191"/>
                <a:gd name="T14" fmla="*/ 519 w 531"/>
                <a:gd name="T15" fmla="*/ 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91">
                  <a:moveTo>
                    <a:pt x="519" y="32"/>
                  </a:moveTo>
                  <a:cubicBezTo>
                    <a:pt x="457" y="17"/>
                    <a:pt x="365" y="0"/>
                    <a:pt x="269" y="0"/>
                  </a:cubicBezTo>
                  <a:cubicBezTo>
                    <a:pt x="175" y="0"/>
                    <a:pt x="80" y="17"/>
                    <a:pt x="14" y="32"/>
                  </a:cubicBezTo>
                  <a:cubicBezTo>
                    <a:pt x="0" y="36"/>
                    <a:pt x="1" y="53"/>
                    <a:pt x="9" y="59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38" y="191"/>
                    <a:pt x="293" y="191"/>
                    <a:pt x="326" y="172"/>
                  </a:cubicBezTo>
                  <a:cubicBezTo>
                    <a:pt x="520" y="60"/>
                    <a:pt x="520" y="60"/>
                    <a:pt x="520" y="60"/>
                  </a:cubicBezTo>
                  <a:cubicBezTo>
                    <a:pt x="530" y="54"/>
                    <a:pt x="531" y="35"/>
                    <a:pt x="51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AA0EDABC-EE58-4E7C-86B2-48386DB267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5BE6A73D-4607-48BA-9814-946DAC7A4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139BC19A-2D48-467C-A9EE-29618B24B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782"/>
              <a:ext cx="660" cy="529"/>
            </a:xfrm>
            <a:custGeom>
              <a:avLst/>
              <a:gdLst>
                <a:gd name="T0" fmla="*/ 8 w 278"/>
                <a:gd name="T1" fmla="*/ 199 h 223"/>
                <a:gd name="T2" fmla="*/ 21 w 278"/>
                <a:gd name="T3" fmla="*/ 223 h 223"/>
                <a:gd name="T4" fmla="*/ 139 w 278"/>
                <a:gd name="T5" fmla="*/ 215 h 223"/>
                <a:gd name="T6" fmla="*/ 257 w 278"/>
                <a:gd name="T7" fmla="*/ 223 h 223"/>
                <a:gd name="T8" fmla="*/ 270 w 278"/>
                <a:gd name="T9" fmla="*/ 199 h 223"/>
                <a:gd name="T10" fmla="*/ 207 w 278"/>
                <a:gd name="T11" fmla="*/ 113 h 223"/>
                <a:gd name="T12" fmla="*/ 155 w 278"/>
                <a:gd name="T13" fmla="*/ 13 h 223"/>
                <a:gd name="T14" fmla="*/ 126 w 278"/>
                <a:gd name="T15" fmla="*/ 13 h 223"/>
                <a:gd name="T16" fmla="*/ 75 w 278"/>
                <a:gd name="T17" fmla="*/ 106 h 223"/>
                <a:gd name="T18" fmla="*/ 8 w 278"/>
                <a:gd name="T19" fmla="*/ 19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23">
                  <a:moveTo>
                    <a:pt x="8" y="199"/>
                  </a:moveTo>
                  <a:cubicBezTo>
                    <a:pt x="0" y="212"/>
                    <a:pt x="6" y="223"/>
                    <a:pt x="21" y="223"/>
                  </a:cubicBezTo>
                  <a:cubicBezTo>
                    <a:pt x="21" y="223"/>
                    <a:pt x="80" y="215"/>
                    <a:pt x="139" y="215"/>
                  </a:cubicBezTo>
                  <a:cubicBezTo>
                    <a:pt x="199" y="215"/>
                    <a:pt x="257" y="223"/>
                    <a:pt x="257" y="223"/>
                  </a:cubicBezTo>
                  <a:cubicBezTo>
                    <a:pt x="272" y="223"/>
                    <a:pt x="278" y="212"/>
                    <a:pt x="270" y="199"/>
                  </a:cubicBezTo>
                  <a:cubicBezTo>
                    <a:pt x="270" y="199"/>
                    <a:pt x="232" y="156"/>
                    <a:pt x="207" y="113"/>
                  </a:cubicBezTo>
                  <a:cubicBezTo>
                    <a:pt x="179" y="65"/>
                    <a:pt x="155" y="13"/>
                    <a:pt x="155" y="13"/>
                  </a:cubicBezTo>
                  <a:cubicBezTo>
                    <a:pt x="147" y="0"/>
                    <a:pt x="134" y="0"/>
                    <a:pt x="126" y="13"/>
                  </a:cubicBezTo>
                  <a:cubicBezTo>
                    <a:pt x="126" y="13"/>
                    <a:pt x="102" y="60"/>
                    <a:pt x="75" y="106"/>
                  </a:cubicBezTo>
                  <a:cubicBezTo>
                    <a:pt x="49" y="150"/>
                    <a:pt x="8" y="199"/>
                    <a:pt x="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D7EA2F84-8AC9-4883-853B-206944A39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CB00F98E-EC39-46BB-B656-141A977BE9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BCADA648-7DD4-4062-B5E7-15B9ADE0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1324"/>
              <a:ext cx="655" cy="1044"/>
            </a:xfrm>
            <a:custGeom>
              <a:avLst/>
              <a:gdLst>
                <a:gd name="T0" fmla="*/ 272 w 276"/>
                <a:gd name="T1" fmla="*/ 21 h 440"/>
                <a:gd name="T2" fmla="*/ 169 w 276"/>
                <a:gd name="T3" fmla="*/ 252 h 440"/>
                <a:gd name="T4" fmla="*/ 35 w 276"/>
                <a:gd name="T5" fmla="*/ 425 h 440"/>
                <a:gd name="T6" fmla="*/ 0 w 276"/>
                <a:gd name="T7" fmla="*/ 423 h 440"/>
                <a:gd name="T8" fmla="*/ 0 w 276"/>
                <a:gd name="T9" fmla="*/ 220 h 440"/>
                <a:gd name="T10" fmla="*/ 61 w 276"/>
                <a:gd name="T11" fmla="*/ 114 h 440"/>
                <a:gd name="T12" fmla="*/ 249 w 276"/>
                <a:gd name="T13" fmla="*/ 5 h 440"/>
                <a:gd name="T14" fmla="*/ 272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272" y="21"/>
                  </a:moveTo>
                  <a:cubicBezTo>
                    <a:pt x="254" y="73"/>
                    <a:pt x="220" y="163"/>
                    <a:pt x="169" y="252"/>
                  </a:cubicBezTo>
                  <a:cubicBezTo>
                    <a:pt x="133" y="313"/>
                    <a:pt x="79" y="377"/>
                    <a:pt x="35" y="425"/>
                  </a:cubicBezTo>
                  <a:cubicBezTo>
                    <a:pt x="20" y="440"/>
                    <a:pt x="0" y="436"/>
                    <a:pt x="0" y="4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81"/>
                    <a:pt x="27" y="134"/>
                    <a:pt x="61" y="11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8" y="0"/>
                    <a:pt x="276" y="8"/>
                    <a:pt x="27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7" name="Picture Placeholder 36"/>
          <p:cNvSpPr>
            <a:spLocks noGrp="1"/>
          </p:cNvSpPr>
          <p:nvPr>
            <p:ph type="pic" sz="quarter" idx="10"/>
          </p:nvPr>
        </p:nvSpPr>
        <p:spPr>
          <a:xfrm>
            <a:off x="2111393" y="2309899"/>
            <a:ext cx="2825194" cy="2669525"/>
          </a:xfrm>
          <a:custGeom>
            <a:avLst/>
            <a:gdLst>
              <a:gd name="connsiteX0" fmla="*/ 1371374 w 2825194"/>
              <a:gd name="connsiteY0" fmla="*/ 20 h 2669525"/>
              <a:gd name="connsiteX1" fmla="*/ 2479772 w 2825194"/>
              <a:gd name="connsiteY1" fmla="*/ 283879 h 2669525"/>
              <a:gd name="connsiteX2" fmla="*/ 1487024 w 2825194"/>
              <a:gd name="connsiteY2" fmla="*/ 2666430 h 2669525"/>
              <a:gd name="connsiteX3" fmla="*/ 21918 w 2825194"/>
              <a:gd name="connsiteY3" fmla="*/ 636849 h 2669525"/>
              <a:gd name="connsiteX4" fmla="*/ 1371374 w 2825194"/>
              <a:gd name="connsiteY4" fmla="*/ 20 h 266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94" h="2669525">
                <a:moveTo>
                  <a:pt x="1371374" y="20"/>
                </a:moveTo>
                <a:cubicBezTo>
                  <a:pt x="1753224" y="-1531"/>
                  <a:pt x="2152526" y="85333"/>
                  <a:pt x="2479772" y="283879"/>
                </a:cubicBezTo>
                <a:cubicBezTo>
                  <a:pt x="3416479" y="853445"/>
                  <a:pt x="2231585" y="2538077"/>
                  <a:pt x="1487024" y="2666430"/>
                </a:cubicBezTo>
                <a:cubicBezTo>
                  <a:pt x="1046691" y="2746650"/>
                  <a:pt x="-178233" y="1246526"/>
                  <a:pt x="21918" y="636849"/>
                </a:cubicBezTo>
                <a:cubicBezTo>
                  <a:pt x="147012" y="250788"/>
                  <a:pt x="734956" y="2605"/>
                  <a:pt x="1371374" y="2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1410793"/>
      </p:ext>
    </p:extLst>
  </p:cSld>
  <p:clrMapOvr>
    <a:masterClrMapping/>
  </p:clrMapOvr>
  <p:transition spd="slow" advTm="2000"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12AE85-D1DF-42F2-A81B-5E123BC627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892810" y="-640436"/>
            <a:ext cx="6988809" cy="7446155"/>
            <a:chOff x="3053" y="1324"/>
            <a:chExt cx="1574" cy="1677"/>
          </a:xfr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3">
                  <a:alpha val="0"/>
                </a:schemeClr>
              </a:gs>
              <a:gs pos="100000">
                <a:schemeClr val="accent6">
                  <a:alpha val="16000"/>
                </a:schemeClr>
              </a:gs>
            </a:gsLst>
            <a:path path="circle">
              <a:fillToRect l="100000" t="100000"/>
            </a:path>
          </a:gra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5BFBCB0-5E79-496F-AD04-015C24768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1324"/>
              <a:ext cx="655" cy="1044"/>
            </a:xfrm>
            <a:custGeom>
              <a:avLst/>
              <a:gdLst>
                <a:gd name="T0" fmla="*/ 4 w 276"/>
                <a:gd name="T1" fmla="*/ 21 h 440"/>
                <a:gd name="T2" fmla="*/ 107 w 276"/>
                <a:gd name="T3" fmla="*/ 252 h 440"/>
                <a:gd name="T4" fmla="*/ 241 w 276"/>
                <a:gd name="T5" fmla="*/ 425 h 440"/>
                <a:gd name="T6" fmla="*/ 275 w 276"/>
                <a:gd name="T7" fmla="*/ 423 h 440"/>
                <a:gd name="T8" fmla="*/ 276 w 276"/>
                <a:gd name="T9" fmla="*/ 220 h 440"/>
                <a:gd name="T10" fmla="*/ 215 w 276"/>
                <a:gd name="T11" fmla="*/ 114 h 440"/>
                <a:gd name="T12" fmla="*/ 26 w 276"/>
                <a:gd name="T13" fmla="*/ 5 h 440"/>
                <a:gd name="T14" fmla="*/ 4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4" y="21"/>
                  </a:moveTo>
                  <a:cubicBezTo>
                    <a:pt x="22" y="73"/>
                    <a:pt x="56" y="163"/>
                    <a:pt x="107" y="252"/>
                  </a:cubicBezTo>
                  <a:cubicBezTo>
                    <a:pt x="143" y="313"/>
                    <a:pt x="197" y="377"/>
                    <a:pt x="241" y="425"/>
                  </a:cubicBezTo>
                  <a:cubicBezTo>
                    <a:pt x="255" y="440"/>
                    <a:pt x="276" y="436"/>
                    <a:pt x="275" y="423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6" y="181"/>
                    <a:pt x="248" y="134"/>
                    <a:pt x="215" y="11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7" y="0"/>
                    <a:pt x="0" y="8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CB6A1E3-831F-4EDC-9585-9D3FADE79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548"/>
              <a:ext cx="1260" cy="453"/>
            </a:xfrm>
            <a:custGeom>
              <a:avLst/>
              <a:gdLst>
                <a:gd name="T0" fmla="*/ 519 w 531"/>
                <a:gd name="T1" fmla="*/ 32 h 191"/>
                <a:gd name="T2" fmla="*/ 269 w 531"/>
                <a:gd name="T3" fmla="*/ 0 h 191"/>
                <a:gd name="T4" fmla="*/ 14 w 531"/>
                <a:gd name="T5" fmla="*/ 32 h 191"/>
                <a:gd name="T6" fmla="*/ 9 w 531"/>
                <a:gd name="T7" fmla="*/ 59 h 191"/>
                <a:gd name="T8" fmla="*/ 204 w 531"/>
                <a:gd name="T9" fmla="*/ 171 h 191"/>
                <a:gd name="T10" fmla="*/ 326 w 531"/>
                <a:gd name="T11" fmla="*/ 172 h 191"/>
                <a:gd name="T12" fmla="*/ 520 w 531"/>
                <a:gd name="T13" fmla="*/ 60 h 191"/>
                <a:gd name="T14" fmla="*/ 519 w 531"/>
                <a:gd name="T15" fmla="*/ 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91">
                  <a:moveTo>
                    <a:pt x="519" y="32"/>
                  </a:moveTo>
                  <a:cubicBezTo>
                    <a:pt x="457" y="17"/>
                    <a:pt x="365" y="0"/>
                    <a:pt x="269" y="0"/>
                  </a:cubicBezTo>
                  <a:cubicBezTo>
                    <a:pt x="175" y="0"/>
                    <a:pt x="80" y="17"/>
                    <a:pt x="14" y="32"/>
                  </a:cubicBezTo>
                  <a:cubicBezTo>
                    <a:pt x="0" y="36"/>
                    <a:pt x="1" y="53"/>
                    <a:pt x="9" y="59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38" y="191"/>
                    <a:pt x="293" y="191"/>
                    <a:pt x="326" y="172"/>
                  </a:cubicBezTo>
                  <a:cubicBezTo>
                    <a:pt x="520" y="60"/>
                    <a:pt x="520" y="60"/>
                    <a:pt x="520" y="60"/>
                  </a:cubicBezTo>
                  <a:cubicBezTo>
                    <a:pt x="530" y="54"/>
                    <a:pt x="531" y="35"/>
                    <a:pt x="51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083F00B4-4ED3-43B0-8A7B-61296CD726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C77D7ACC-F8F6-4451-BE25-70AD1CA55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8E2F5F3-A15F-450B-AC96-24EB6BD90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782"/>
              <a:ext cx="660" cy="529"/>
            </a:xfrm>
            <a:custGeom>
              <a:avLst/>
              <a:gdLst>
                <a:gd name="T0" fmla="*/ 8 w 278"/>
                <a:gd name="T1" fmla="*/ 199 h 223"/>
                <a:gd name="T2" fmla="*/ 21 w 278"/>
                <a:gd name="T3" fmla="*/ 223 h 223"/>
                <a:gd name="T4" fmla="*/ 139 w 278"/>
                <a:gd name="T5" fmla="*/ 215 h 223"/>
                <a:gd name="T6" fmla="*/ 257 w 278"/>
                <a:gd name="T7" fmla="*/ 223 h 223"/>
                <a:gd name="T8" fmla="*/ 270 w 278"/>
                <a:gd name="T9" fmla="*/ 199 h 223"/>
                <a:gd name="T10" fmla="*/ 207 w 278"/>
                <a:gd name="T11" fmla="*/ 113 h 223"/>
                <a:gd name="T12" fmla="*/ 155 w 278"/>
                <a:gd name="T13" fmla="*/ 13 h 223"/>
                <a:gd name="T14" fmla="*/ 126 w 278"/>
                <a:gd name="T15" fmla="*/ 13 h 223"/>
                <a:gd name="T16" fmla="*/ 75 w 278"/>
                <a:gd name="T17" fmla="*/ 106 h 223"/>
                <a:gd name="T18" fmla="*/ 8 w 278"/>
                <a:gd name="T19" fmla="*/ 19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23">
                  <a:moveTo>
                    <a:pt x="8" y="199"/>
                  </a:moveTo>
                  <a:cubicBezTo>
                    <a:pt x="0" y="212"/>
                    <a:pt x="6" y="223"/>
                    <a:pt x="21" y="223"/>
                  </a:cubicBezTo>
                  <a:cubicBezTo>
                    <a:pt x="21" y="223"/>
                    <a:pt x="80" y="215"/>
                    <a:pt x="139" y="215"/>
                  </a:cubicBezTo>
                  <a:cubicBezTo>
                    <a:pt x="199" y="215"/>
                    <a:pt x="257" y="223"/>
                    <a:pt x="257" y="223"/>
                  </a:cubicBezTo>
                  <a:cubicBezTo>
                    <a:pt x="272" y="223"/>
                    <a:pt x="278" y="212"/>
                    <a:pt x="270" y="199"/>
                  </a:cubicBezTo>
                  <a:cubicBezTo>
                    <a:pt x="270" y="199"/>
                    <a:pt x="232" y="156"/>
                    <a:pt x="207" y="113"/>
                  </a:cubicBezTo>
                  <a:cubicBezTo>
                    <a:pt x="179" y="65"/>
                    <a:pt x="155" y="13"/>
                    <a:pt x="155" y="13"/>
                  </a:cubicBezTo>
                  <a:cubicBezTo>
                    <a:pt x="147" y="0"/>
                    <a:pt x="134" y="0"/>
                    <a:pt x="126" y="13"/>
                  </a:cubicBezTo>
                  <a:cubicBezTo>
                    <a:pt x="126" y="13"/>
                    <a:pt x="102" y="60"/>
                    <a:pt x="75" y="106"/>
                  </a:cubicBezTo>
                  <a:cubicBezTo>
                    <a:pt x="49" y="150"/>
                    <a:pt x="8" y="199"/>
                    <a:pt x="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7E617CDF-0847-41C6-AF5D-1CEE77AB1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7B863D53-ED8E-461A-80F7-76F76E775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CF84D93-BA99-48C6-937D-72B62109F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1324"/>
              <a:ext cx="655" cy="1044"/>
            </a:xfrm>
            <a:custGeom>
              <a:avLst/>
              <a:gdLst>
                <a:gd name="T0" fmla="*/ 272 w 276"/>
                <a:gd name="T1" fmla="*/ 21 h 440"/>
                <a:gd name="T2" fmla="*/ 169 w 276"/>
                <a:gd name="T3" fmla="*/ 252 h 440"/>
                <a:gd name="T4" fmla="*/ 35 w 276"/>
                <a:gd name="T5" fmla="*/ 425 h 440"/>
                <a:gd name="T6" fmla="*/ 0 w 276"/>
                <a:gd name="T7" fmla="*/ 423 h 440"/>
                <a:gd name="T8" fmla="*/ 0 w 276"/>
                <a:gd name="T9" fmla="*/ 220 h 440"/>
                <a:gd name="T10" fmla="*/ 61 w 276"/>
                <a:gd name="T11" fmla="*/ 114 h 440"/>
                <a:gd name="T12" fmla="*/ 249 w 276"/>
                <a:gd name="T13" fmla="*/ 5 h 440"/>
                <a:gd name="T14" fmla="*/ 272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272" y="21"/>
                  </a:moveTo>
                  <a:cubicBezTo>
                    <a:pt x="254" y="73"/>
                    <a:pt x="220" y="163"/>
                    <a:pt x="169" y="252"/>
                  </a:cubicBezTo>
                  <a:cubicBezTo>
                    <a:pt x="133" y="313"/>
                    <a:pt x="79" y="377"/>
                    <a:pt x="35" y="425"/>
                  </a:cubicBezTo>
                  <a:cubicBezTo>
                    <a:pt x="20" y="440"/>
                    <a:pt x="0" y="436"/>
                    <a:pt x="0" y="4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81"/>
                    <a:pt x="27" y="134"/>
                    <a:pt x="61" y="11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8" y="0"/>
                    <a:pt x="276" y="8"/>
                    <a:pt x="27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7" name="Picture Placeholder 36"/>
          <p:cNvSpPr>
            <a:spLocks noGrp="1"/>
          </p:cNvSpPr>
          <p:nvPr>
            <p:ph type="pic" sz="quarter" idx="10"/>
          </p:nvPr>
        </p:nvSpPr>
        <p:spPr>
          <a:xfrm>
            <a:off x="900714" y="2324202"/>
            <a:ext cx="1937693" cy="1830926"/>
          </a:xfrm>
          <a:custGeom>
            <a:avLst/>
            <a:gdLst>
              <a:gd name="connsiteX0" fmla="*/ 1371374 w 2825194"/>
              <a:gd name="connsiteY0" fmla="*/ 20 h 2669525"/>
              <a:gd name="connsiteX1" fmla="*/ 2479772 w 2825194"/>
              <a:gd name="connsiteY1" fmla="*/ 283879 h 2669525"/>
              <a:gd name="connsiteX2" fmla="*/ 1487024 w 2825194"/>
              <a:gd name="connsiteY2" fmla="*/ 2666430 h 2669525"/>
              <a:gd name="connsiteX3" fmla="*/ 21918 w 2825194"/>
              <a:gd name="connsiteY3" fmla="*/ 636849 h 2669525"/>
              <a:gd name="connsiteX4" fmla="*/ 1371374 w 2825194"/>
              <a:gd name="connsiteY4" fmla="*/ 20 h 266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94" h="2669525">
                <a:moveTo>
                  <a:pt x="1371374" y="20"/>
                </a:moveTo>
                <a:cubicBezTo>
                  <a:pt x="1753224" y="-1531"/>
                  <a:pt x="2152526" y="85333"/>
                  <a:pt x="2479772" y="283879"/>
                </a:cubicBezTo>
                <a:cubicBezTo>
                  <a:pt x="3416479" y="853445"/>
                  <a:pt x="2231585" y="2538077"/>
                  <a:pt x="1487024" y="2666430"/>
                </a:cubicBezTo>
                <a:cubicBezTo>
                  <a:pt x="1046691" y="2746650"/>
                  <a:pt x="-178233" y="1246526"/>
                  <a:pt x="21918" y="636849"/>
                </a:cubicBezTo>
                <a:cubicBezTo>
                  <a:pt x="147012" y="250788"/>
                  <a:pt x="734956" y="2605"/>
                  <a:pt x="1371374" y="2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698272" y="2324202"/>
            <a:ext cx="1937693" cy="1830926"/>
          </a:xfrm>
          <a:custGeom>
            <a:avLst/>
            <a:gdLst>
              <a:gd name="connsiteX0" fmla="*/ 1371374 w 2825194"/>
              <a:gd name="connsiteY0" fmla="*/ 20 h 2669525"/>
              <a:gd name="connsiteX1" fmla="*/ 2479772 w 2825194"/>
              <a:gd name="connsiteY1" fmla="*/ 283879 h 2669525"/>
              <a:gd name="connsiteX2" fmla="*/ 1487024 w 2825194"/>
              <a:gd name="connsiteY2" fmla="*/ 2666430 h 2669525"/>
              <a:gd name="connsiteX3" fmla="*/ 21918 w 2825194"/>
              <a:gd name="connsiteY3" fmla="*/ 636849 h 2669525"/>
              <a:gd name="connsiteX4" fmla="*/ 1371374 w 2825194"/>
              <a:gd name="connsiteY4" fmla="*/ 20 h 266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94" h="2669525">
                <a:moveTo>
                  <a:pt x="1371374" y="20"/>
                </a:moveTo>
                <a:cubicBezTo>
                  <a:pt x="1753224" y="-1531"/>
                  <a:pt x="2152526" y="85333"/>
                  <a:pt x="2479772" y="283879"/>
                </a:cubicBezTo>
                <a:cubicBezTo>
                  <a:pt x="3416479" y="853445"/>
                  <a:pt x="2231585" y="2538077"/>
                  <a:pt x="1487024" y="2666430"/>
                </a:cubicBezTo>
                <a:cubicBezTo>
                  <a:pt x="1046691" y="2746650"/>
                  <a:pt x="-178233" y="1246526"/>
                  <a:pt x="21918" y="636849"/>
                </a:cubicBezTo>
                <a:cubicBezTo>
                  <a:pt x="147012" y="250788"/>
                  <a:pt x="734956" y="2605"/>
                  <a:pt x="1371374" y="2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6495830" y="2324202"/>
            <a:ext cx="1937693" cy="1830926"/>
          </a:xfrm>
          <a:custGeom>
            <a:avLst/>
            <a:gdLst>
              <a:gd name="connsiteX0" fmla="*/ 1371374 w 2825194"/>
              <a:gd name="connsiteY0" fmla="*/ 20 h 2669525"/>
              <a:gd name="connsiteX1" fmla="*/ 2479772 w 2825194"/>
              <a:gd name="connsiteY1" fmla="*/ 283879 h 2669525"/>
              <a:gd name="connsiteX2" fmla="*/ 1487024 w 2825194"/>
              <a:gd name="connsiteY2" fmla="*/ 2666430 h 2669525"/>
              <a:gd name="connsiteX3" fmla="*/ 21918 w 2825194"/>
              <a:gd name="connsiteY3" fmla="*/ 636849 h 2669525"/>
              <a:gd name="connsiteX4" fmla="*/ 1371374 w 2825194"/>
              <a:gd name="connsiteY4" fmla="*/ 20 h 266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94" h="2669525">
                <a:moveTo>
                  <a:pt x="1371374" y="20"/>
                </a:moveTo>
                <a:cubicBezTo>
                  <a:pt x="1753224" y="-1531"/>
                  <a:pt x="2152526" y="85333"/>
                  <a:pt x="2479772" y="283879"/>
                </a:cubicBezTo>
                <a:cubicBezTo>
                  <a:pt x="3416479" y="853445"/>
                  <a:pt x="2231585" y="2538077"/>
                  <a:pt x="1487024" y="2666430"/>
                </a:cubicBezTo>
                <a:cubicBezTo>
                  <a:pt x="1046691" y="2746650"/>
                  <a:pt x="-178233" y="1246526"/>
                  <a:pt x="21918" y="636849"/>
                </a:cubicBezTo>
                <a:cubicBezTo>
                  <a:pt x="147012" y="250788"/>
                  <a:pt x="734956" y="2605"/>
                  <a:pt x="1371374" y="2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9160442" y="2324202"/>
            <a:ext cx="1937693" cy="1830926"/>
          </a:xfrm>
          <a:custGeom>
            <a:avLst/>
            <a:gdLst>
              <a:gd name="connsiteX0" fmla="*/ 1371374 w 2825194"/>
              <a:gd name="connsiteY0" fmla="*/ 20 h 2669525"/>
              <a:gd name="connsiteX1" fmla="*/ 2479772 w 2825194"/>
              <a:gd name="connsiteY1" fmla="*/ 283879 h 2669525"/>
              <a:gd name="connsiteX2" fmla="*/ 1487024 w 2825194"/>
              <a:gd name="connsiteY2" fmla="*/ 2666430 h 2669525"/>
              <a:gd name="connsiteX3" fmla="*/ 21918 w 2825194"/>
              <a:gd name="connsiteY3" fmla="*/ 636849 h 2669525"/>
              <a:gd name="connsiteX4" fmla="*/ 1371374 w 2825194"/>
              <a:gd name="connsiteY4" fmla="*/ 20 h 266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94" h="2669525">
                <a:moveTo>
                  <a:pt x="1371374" y="20"/>
                </a:moveTo>
                <a:cubicBezTo>
                  <a:pt x="1753224" y="-1531"/>
                  <a:pt x="2152526" y="85333"/>
                  <a:pt x="2479772" y="283879"/>
                </a:cubicBezTo>
                <a:cubicBezTo>
                  <a:pt x="3416479" y="853445"/>
                  <a:pt x="2231585" y="2538077"/>
                  <a:pt x="1487024" y="2666430"/>
                </a:cubicBezTo>
                <a:cubicBezTo>
                  <a:pt x="1046691" y="2746650"/>
                  <a:pt x="-178233" y="1246526"/>
                  <a:pt x="21918" y="636849"/>
                </a:cubicBezTo>
                <a:cubicBezTo>
                  <a:pt x="147012" y="250788"/>
                  <a:pt x="734956" y="2605"/>
                  <a:pt x="1371374" y="2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39162"/>
      </p:ext>
    </p:extLst>
  </p:cSld>
  <p:clrMapOvr>
    <a:masterClrMapping/>
  </p:clrMapOvr>
  <p:transition spd="slow" advTm="2000"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A723780-5472-4E21-B1B1-300505F1D77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892810" y="-640436"/>
            <a:ext cx="6988809" cy="7446155"/>
            <a:chOff x="3053" y="1324"/>
            <a:chExt cx="1574" cy="1677"/>
          </a:xfr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3">
                  <a:alpha val="0"/>
                </a:schemeClr>
              </a:gs>
              <a:gs pos="100000">
                <a:schemeClr val="accent6">
                  <a:alpha val="16000"/>
                </a:schemeClr>
              </a:gs>
            </a:gsLst>
            <a:path path="circle">
              <a:fillToRect l="100000" t="100000"/>
            </a:path>
          </a:gra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2656620-60EE-437A-8CB8-CB9D5F6D4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1324"/>
              <a:ext cx="655" cy="1044"/>
            </a:xfrm>
            <a:custGeom>
              <a:avLst/>
              <a:gdLst>
                <a:gd name="T0" fmla="*/ 4 w 276"/>
                <a:gd name="T1" fmla="*/ 21 h 440"/>
                <a:gd name="T2" fmla="*/ 107 w 276"/>
                <a:gd name="T3" fmla="*/ 252 h 440"/>
                <a:gd name="T4" fmla="*/ 241 w 276"/>
                <a:gd name="T5" fmla="*/ 425 h 440"/>
                <a:gd name="T6" fmla="*/ 275 w 276"/>
                <a:gd name="T7" fmla="*/ 423 h 440"/>
                <a:gd name="T8" fmla="*/ 276 w 276"/>
                <a:gd name="T9" fmla="*/ 220 h 440"/>
                <a:gd name="T10" fmla="*/ 215 w 276"/>
                <a:gd name="T11" fmla="*/ 114 h 440"/>
                <a:gd name="T12" fmla="*/ 26 w 276"/>
                <a:gd name="T13" fmla="*/ 5 h 440"/>
                <a:gd name="T14" fmla="*/ 4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4" y="21"/>
                  </a:moveTo>
                  <a:cubicBezTo>
                    <a:pt x="22" y="73"/>
                    <a:pt x="56" y="163"/>
                    <a:pt x="107" y="252"/>
                  </a:cubicBezTo>
                  <a:cubicBezTo>
                    <a:pt x="143" y="313"/>
                    <a:pt x="197" y="377"/>
                    <a:pt x="241" y="425"/>
                  </a:cubicBezTo>
                  <a:cubicBezTo>
                    <a:pt x="255" y="440"/>
                    <a:pt x="276" y="436"/>
                    <a:pt x="275" y="423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6" y="181"/>
                    <a:pt x="248" y="134"/>
                    <a:pt x="215" y="11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7" y="0"/>
                    <a:pt x="0" y="8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A9972A34-DB89-4853-8EE9-7E559B923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548"/>
              <a:ext cx="1260" cy="453"/>
            </a:xfrm>
            <a:custGeom>
              <a:avLst/>
              <a:gdLst>
                <a:gd name="T0" fmla="*/ 519 w 531"/>
                <a:gd name="T1" fmla="*/ 32 h 191"/>
                <a:gd name="T2" fmla="*/ 269 w 531"/>
                <a:gd name="T3" fmla="*/ 0 h 191"/>
                <a:gd name="T4" fmla="*/ 14 w 531"/>
                <a:gd name="T5" fmla="*/ 32 h 191"/>
                <a:gd name="T6" fmla="*/ 9 w 531"/>
                <a:gd name="T7" fmla="*/ 59 h 191"/>
                <a:gd name="T8" fmla="*/ 204 w 531"/>
                <a:gd name="T9" fmla="*/ 171 h 191"/>
                <a:gd name="T10" fmla="*/ 326 w 531"/>
                <a:gd name="T11" fmla="*/ 172 h 191"/>
                <a:gd name="T12" fmla="*/ 520 w 531"/>
                <a:gd name="T13" fmla="*/ 60 h 191"/>
                <a:gd name="T14" fmla="*/ 519 w 531"/>
                <a:gd name="T15" fmla="*/ 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91">
                  <a:moveTo>
                    <a:pt x="519" y="32"/>
                  </a:moveTo>
                  <a:cubicBezTo>
                    <a:pt x="457" y="17"/>
                    <a:pt x="365" y="0"/>
                    <a:pt x="269" y="0"/>
                  </a:cubicBezTo>
                  <a:cubicBezTo>
                    <a:pt x="175" y="0"/>
                    <a:pt x="80" y="17"/>
                    <a:pt x="14" y="32"/>
                  </a:cubicBezTo>
                  <a:cubicBezTo>
                    <a:pt x="0" y="36"/>
                    <a:pt x="1" y="53"/>
                    <a:pt x="9" y="59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38" y="191"/>
                    <a:pt x="293" y="191"/>
                    <a:pt x="326" y="172"/>
                  </a:cubicBezTo>
                  <a:cubicBezTo>
                    <a:pt x="520" y="60"/>
                    <a:pt x="520" y="60"/>
                    <a:pt x="520" y="60"/>
                  </a:cubicBezTo>
                  <a:cubicBezTo>
                    <a:pt x="530" y="54"/>
                    <a:pt x="531" y="35"/>
                    <a:pt x="51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BFCC8DD3-29F0-493B-B2E2-7572D05C96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C805835B-C6DC-43B2-BF7C-504A23597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8EC6CC8-5C1F-4E06-83FB-81A5369F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782"/>
              <a:ext cx="660" cy="529"/>
            </a:xfrm>
            <a:custGeom>
              <a:avLst/>
              <a:gdLst>
                <a:gd name="T0" fmla="*/ 8 w 278"/>
                <a:gd name="T1" fmla="*/ 199 h 223"/>
                <a:gd name="T2" fmla="*/ 21 w 278"/>
                <a:gd name="T3" fmla="*/ 223 h 223"/>
                <a:gd name="T4" fmla="*/ 139 w 278"/>
                <a:gd name="T5" fmla="*/ 215 h 223"/>
                <a:gd name="T6" fmla="*/ 257 w 278"/>
                <a:gd name="T7" fmla="*/ 223 h 223"/>
                <a:gd name="T8" fmla="*/ 270 w 278"/>
                <a:gd name="T9" fmla="*/ 199 h 223"/>
                <a:gd name="T10" fmla="*/ 207 w 278"/>
                <a:gd name="T11" fmla="*/ 113 h 223"/>
                <a:gd name="T12" fmla="*/ 155 w 278"/>
                <a:gd name="T13" fmla="*/ 13 h 223"/>
                <a:gd name="T14" fmla="*/ 126 w 278"/>
                <a:gd name="T15" fmla="*/ 13 h 223"/>
                <a:gd name="T16" fmla="*/ 75 w 278"/>
                <a:gd name="T17" fmla="*/ 106 h 223"/>
                <a:gd name="T18" fmla="*/ 8 w 278"/>
                <a:gd name="T19" fmla="*/ 19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23">
                  <a:moveTo>
                    <a:pt x="8" y="199"/>
                  </a:moveTo>
                  <a:cubicBezTo>
                    <a:pt x="0" y="212"/>
                    <a:pt x="6" y="223"/>
                    <a:pt x="21" y="223"/>
                  </a:cubicBezTo>
                  <a:cubicBezTo>
                    <a:pt x="21" y="223"/>
                    <a:pt x="80" y="215"/>
                    <a:pt x="139" y="215"/>
                  </a:cubicBezTo>
                  <a:cubicBezTo>
                    <a:pt x="199" y="215"/>
                    <a:pt x="257" y="223"/>
                    <a:pt x="257" y="223"/>
                  </a:cubicBezTo>
                  <a:cubicBezTo>
                    <a:pt x="272" y="223"/>
                    <a:pt x="278" y="212"/>
                    <a:pt x="270" y="199"/>
                  </a:cubicBezTo>
                  <a:cubicBezTo>
                    <a:pt x="270" y="199"/>
                    <a:pt x="232" y="156"/>
                    <a:pt x="207" y="113"/>
                  </a:cubicBezTo>
                  <a:cubicBezTo>
                    <a:pt x="179" y="65"/>
                    <a:pt x="155" y="13"/>
                    <a:pt x="155" y="13"/>
                  </a:cubicBezTo>
                  <a:cubicBezTo>
                    <a:pt x="147" y="0"/>
                    <a:pt x="134" y="0"/>
                    <a:pt x="126" y="13"/>
                  </a:cubicBezTo>
                  <a:cubicBezTo>
                    <a:pt x="126" y="13"/>
                    <a:pt x="102" y="60"/>
                    <a:pt x="75" y="106"/>
                  </a:cubicBezTo>
                  <a:cubicBezTo>
                    <a:pt x="49" y="150"/>
                    <a:pt x="8" y="199"/>
                    <a:pt x="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A7CB488F-7DA2-46FD-9A80-1DF2BB366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7D484843-BB30-4350-BFC7-808BDF0071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146BDF8C-AD42-4748-8313-755C738A1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1324"/>
              <a:ext cx="655" cy="1044"/>
            </a:xfrm>
            <a:custGeom>
              <a:avLst/>
              <a:gdLst>
                <a:gd name="T0" fmla="*/ 272 w 276"/>
                <a:gd name="T1" fmla="*/ 21 h 440"/>
                <a:gd name="T2" fmla="*/ 169 w 276"/>
                <a:gd name="T3" fmla="*/ 252 h 440"/>
                <a:gd name="T4" fmla="*/ 35 w 276"/>
                <a:gd name="T5" fmla="*/ 425 h 440"/>
                <a:gd name="T6" fmla="*/ 0 w 276"/>
                <a:gd name="T7" fmla="*/ 423 h 440"/>
                <a:gd name="T8" fmla="*/ 0 w 276"/>
                <a:gd name="T9" fmla="*/ 220 h 440"/>
                <a:gd name="T10" fmla="*/ 61 w 276"/>
                <a:gd name="T11" fmla="*/ 114 h 440"/>
                <a:gd name="T12" fmla="*/ 249 w 276"/>
                <a:gd name="T13" fmla="*/ 5 h 440"/>
                <a:gd name="T14" fmla="*/ 272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272" y="21"/>
                  </a:moveTo>
                  <a:cubicBezTo>
                    <a:pt x="254" y="73"/>
                    <a:pt x="220" y="163"/>
                    <a:pt x="169" y="252"/>
                  </a:cubicBezTo>
                  <a:cubicBezTo>
                    <a:pt x="133" y="313"/>
                    <a:pt x="79" y="377"/>
                    <a:pt x="35" y="425"/>
                  </a:cubicBezTo>
                  <a:cubicBezTo>
                    <a:pt x="20" y="440"/>
                    <a:pt x="0" y="436"/>
                    <a:pt x="0" y="4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81"/>
                    <a:pt x="27" y="134"/>
                    <a:pt x="61" y="11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8" y="0"/>
                    <a:pt x="276" y="8"/>
                    <a:pt x="27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7" name="Picture Placeholder 36"/>
          <p:cNvSpPr>
            <a:spLocks noGrp="1"/>
          </p:cNvSpPr>
          <p:nvPr>
            <p:ph type="pic" sz="quarter" idx="10"/>
          </p:nvPr>
        </p:nvSpPr>
        <p:spPr>
          <a:xfrm>
            <a:off x="1985326" y="2298990"/>
            <a:ext cx="1937693" cy="1830926"/>
          </a:xfrm>
          <a:custGeom>
            <a:avLst/>
            <a:gdLst>
              <a:gd name="connsiteX0" fmla="*/ 1371374 w 2825194"/>
              <a:gd name="connsiteY0" fmla="*/ 20 h 2669525"/>
              <a:gd name="connsiteX1" fmla="*/ 2479772 w 2825194"/>
              <a:gd name="connsiteY1" fmla="*/ 283879 h 2669525"/>
              <a:gd name="connsiteX2" fmla="*/ 1487024 w 2825194"/>
              <a:gd name="connsiteY2" fmla="*/ 2666430 h 2669525"/>
              <a:gd name="connsiteX3" fmla="*/ 21918 w 2825194"/>
              <a:gd name="connsiteY3" fmla="*/ 636849 h 2669525"/>
              <a:gd name="connsiteX4" fmla="*/ 1371374 w 2825194"/>
              <a:gd name="connsiteY4" fmla="*/ 20 h 266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94" h="2669525">
                <a:moveTo>
                  <a:pt x="1371374" y="20"/>
                </a:moveTo>
                <a:cubicBezTo>
                  <a:pt x="1753224" y="-1531"/>
                  <a:pt x="2152526" y="85333"/>
                  <a:pt x="2479772" y="283879"/>
                </a:cubicBezTo>
                <a:cubicBezTo>
                  <a:pt x="3416479" y="853445"/>
                  <a:pt x="2231585" y="2538077"/>
                  <a:pt x="1487024" y="2666430"/>
                </a:cubicBezTo>
                <a:cubicBezTo>
                  <a:pt x="1046691" y="2746650"/>
                  <a:pt x="-178233" y="1246526"/>
                  <a:pt x="21918" y="636849"/>
                </a:cubicBezTo>
                <a:cubicBezTo>
                  <a:pt x="147012" y="250788"/>
                  <a:pt x="734956" y="2605"/>
                  <a:pt x="1371374" y="2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5179423" y="2298990"/>
            <a:ext cx="1937693" cy="1830926"/>
          </a:xfrm>
          <a:custGeom>
            <a:avLst/>
            <a:gdLst>
              <a:gd name="connsiteX0" fmla="*/ 1371374 w 2825194"/>
              <a:gd name="connsiteY0" fmla="*/ 20 h 2669525"/>
              <a:gd name="connsiteX1" fmla="*/ 2479772 w 2825194"/>
              <a:gd name="connsiteY1" fmla="*/ 283879 h 2669525"/>
              <a:gd name="connsiteX2" fmla="*/ 1487024 w 2825194"/>
              <a:gd name="connsiteY2" fmla="*/ 2666430 h 2669525"/>
              <a:gd name="connsiteX3" fmla="*/ 21918 w 2825194"/>
              <a:gd name="connsiteY3" fmla="*/ 636849 h 2669525"/>
              <a:gd name="connsiteX4" fmla="*/ 1371374 w 2825194"/>
              <a:gd name="connsiteY4" fmla="*/ 20 h 266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94" h="2669525">
                <a:moveTo>
                  <a:pt x="1371374" y="20"/>
                </a:moveTo>
                <a:cubicBezTo>
                  <a:pt x="1753224" y="-1531"/>
                  <a:pt x="2152526" y="85333"/>
                  <a:pt x="2479772" y="283879"/>
                </a:cubicBezTo>
                <a:cubicBezTo>
                  <a:pt x="3416479" y="853445"/>
                  <a:pt x="2231585" y="2538077"/>
                  <a:pt x="1487024" y="2666430"/>
                </a:cubicBezTo>
                <a:cubicBezTo>
                  <a:pt x="1046691" y="2746650"/>
                  <a:pt x="-178233" y="1246526"/>
                  <a:pt x="21918" y="636849"/>
                </a:cubicBezTo>
                <a:cubicBezTo>
                  <a:pt x="147012" y="250788"/>
                  <a:pt x="734956" y="2605"/>
                  <a:pt x="1371374" y="2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8506466" y="2282068"/>
            <a:ext cx="1937693" cy="1830926"/>
          </a:xfrm>
          <a:custGeom>
            <a:avLst/>
            <a:gdLst>
              <a:gd name="connsiteX0" fmla="*/ 1371374 w 2825194"/>
              <a:gd name="connsiteY0" fmla="*/ 20 h 2669525"/>
              <a:gd name="connsiteX1" fmla="*/ 2479772 w 2825194"/>
              <a:gd name="connsiteY1" fmla="*/ 283879 h 2669525"/>
              <a:gd name="connsiteX2" fmla="*/ 1487024 w 2825194"/>
              <a:gd name="connsiteY2" fmla="*/ 2666430 h 2669525"/>
              <a:gd name="connsiteX3" fmla="*/ 21918 w 2825194"/>
              <a:gd name="connsiteY3" fmla="*/ 636849 h 2669525"/>
              <a:gd name="connsiteX4" fmla="*/ 1371374 w 2825194"/>
              <a:gd name="connsiteY4" fmla="*/ 20 h 266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94" h="2669525">
                <a:moveTo>
                  <a:pt x="1371374" y="20"/>
                </a:moveTo>
                <a:cubicBezTo>
                  <a:pt x="1753224" y="-1531"/>
                  <a:pt x="2152526" y="85333"/>
                  <a:pt x="2479772" y="283879"/>
                </a:cubicBezTo>
                <a:cubicBezTo>
                  <a:pt x="3416479" y="853445"/>
                  <a:pt x="2231585" y="2538077"/>
                  <a:pt x="1487024" y="2666430"/>
                </a:cubicBezTo>
                <a:cubicBezTo>
                  <a:pt x="1046691" y="2746650"/>
                  <a:pt x="-178233" y="1246526"/>
                  <a:pt x="21918" y="636849"/>
                </a:cubicBezTo>
                <a:cubicBezTo>
                  <a:pt x="147012" y="250788"/>
                  <a:pt x="734956" y="2605"/>
                  <a:pt x="1371374" y="2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7038347"/>
      </p:ext>
    </p:extLst>
  </p:cSld>
  <p:clrMapOvr>
    <a:masterClrMapping/>
  </p:clrMapOvr>
  <p:transition spd="slow" advTm="2000"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f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89B8B7-8F3E-4EAB-B9C9-693C6D5C7D7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892810" y="-640436"/>
            <a:ext cx="6988809" cy="7446155"/>
            <a:chOff x="3053" y="1324"/>
            <a:chExt cx="1574" cy="1677"/>
          </a:xfr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3">
                  <a:alpha val="0"/>
                </a:schemeClr>
              </a:gs>
              <a:gs pos="100000">
                <a:schemeClr val="accent6">
                  <a:alpha val="16000"/>
                </a:schemeClr>
              </a:gs>
            </a:gsLst>
            <a:path path="circle">
              <a:fillToRect l="100000" t="100000"/>
            </a:path>
          </a:gra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117F4E58-4617-47D6-9DDF-17E36EEB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1324"/>
              <a:ext cx="655" cy="1044"/>
            </a:xfrm>
            <a:custGeom>
              <a:avLst/>
              <a:gdLst>
                <a:gd name="T0" fmla="*/ 4 w 276"/>
                <a:gd name="T1" fmla="*/ 21 h 440"/>
                <a:gd name="T2" fmla="*/ 107 w 276"/>
                <a:gd name="T3" fmla="*/ 252 h 440"/>
                <a:gd name="T4" fmla="*/ 241 w 276"/>
                <a:gd name="T5" fmla="*/ 425 h 440"/>
                <a:gd name="T6" fmla="*/ 275 w 276"/>
                <a:gd name="T7" fmla="*/ 423 h 440"/>
                <a:gd name="T8" fmla="*/ 276 w 276"/>
                <a:gd name="T9" fmla="*/ 220 h 440"/>
                <a:gd name="T10" fmla="*/ 215 w 276"/>
                <a:gd name="T11" fmla="*/ 114 h 440"/>
                <a:gd name="T12" fmla="*/ 26 w 276"/>
                <a:gd name="T13" fmla="*/ 5 h 440"/>
                <a:gd name="T14" fmla="*/ 4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4" y="21"/>
                  </a:moveTo>
                  <a:cubicBezTo>
                    <a:pt x="22" y="73"/>
                    <a:pt x="56" y="163"/>
                    <a:pt x="107" y="252"/>
                  </a:cubicBezTo>
                  <a:cubicBezTo>
                    <a:pt x="143" y="313"/>
                    <a:pt x="197" y="377"/>
                    <a:pt x="241" y="425"/>
                  </a:cubicBezTo>
                  <a:cubicBezTo>
                    <a:pt x="255" y="440"/>
                    <a:pt x="276" y="436"/>
                    <a:pt x="275" y="423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6" y="181"/>
                    <a:pt x="248" y="134"/>
                    <a:pt x="215" y="11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7" y="0"/>
                    <a:pt x="0" y="8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D5D09F7C-CF8A-42E1-B06A-DDF99869A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548"/>
              <a:ext cx="1260" cy="453"/>
            </a:xfrm>
            <a:custGeom>
              <a:avLst/>
              <a:gdLst>
                <a:gd name="T0" fmla="*/ 519 w 531"/>
                <a:gd name="T1" fmla="*/ 32 h 191"/>
                <a:gd name="T2" fmla="*/ 269 w 531"/>
                <a:gd name="T3" fmla="*/ 0 h 191"/>
                <a:gd name="T4" fmla="*/ 14 w 531"/>
                <a:gd name="T5" fmla="*/ 32 h 191"/>
                <a:gd name="T6" fmla="*/ 9 w 531"/>
                <a:gd name="T7" fmla="*/ 59 h 191"/>
                <a:gd name="T8" fmla="*/ 204 w 531"/>
                <a:gd name="T9" fmla="*/ 171 h 191"/>
                <a:gd name="T10" fmla="*/ 326 w 531"/>
                <a:gd name="T11" fmla="*/ 172 h 191"/>
                <a:gd name="T12" fmla="*/ 520 w 531"/>
                <a:gd name="T13" fmla="*/ 60 h 191"/>
                <a:gd name="T14" fmla="*/ 519 w 531"/>
                <a:gd name="T15" fmla="*/ 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91">
                  <a:moveTo>
                    <a:pt x="519" y="32"/>
                  </a:moveTo>
                  <a:cubicBezTo>
                    <a:pt x="457" y="17"/>
                    <a:pt x="365" y="0"/>
                    <a:pt x="269" y="0"/>
                  </a:cubicBezTo>
                  <a:cubicBezTo>
                    <a:pt x="175" y="0"/>
                    <a:pt x="80" y="17"/>
                    <a:pt x="14" y="32"/>
                  </a:cubicBezTo>
                  <a:cubicBezTo>
                    <a:pt x="0" y="36"/>
                    <a:pt x="1" y="53"/>
                    <a:pt x="9" y="59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38" y="191"/>
                    <a:pt x="293" y="191"/>
                    <a:pt x="326" y="172"/>
                  </a:cubicBezTo>
                  <a:cubicBezTo>
                    <a:pt x="520" y="60"/>
                    <a:pt x="520" y="60"/>
                    <a:pt x="520" y="60"/>
                  </a:cubicBezTo>
                  <a:cubicBezTo>
                    <a:pt x="530" y="54"/>
                    <a:pt x="531" y="35"/>
                    <a:pt x="51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857C40B3-E6B0-4040-96A9-3016CBF4B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19B475B0-F671-4834-ADFB-E883E010A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67E14663-85E3-458C-9CE5-25B76E691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782"/>
              <a:ext cx="660" cy="529"/>
            </a:xfrm>
            <a:custGeom>
              <a:avLst/>
              <a:gdLst>
                <a:gd name="T0" fmla="*/ 8 w 278"/>
                <a:gd name="T1" fmla="*/ 199 h 223"/>
                <a:gd name="T2" fmla="*/ 21 w 278"/>
                <a:gd name="T3" fmla="*/ 223 h 223"/>
                <a:gd name="T4" fmla="*/ 139 w 278"/>
                <a:gd name="T5" fmla="*/ 215 h 223"/>
                <a:gd name="T6" fmla="*/ 257 w 278"/>
                <a:gd name="T7" fmla="*/ 223 h 223"/>
                <a:gd name="T8" fmla="*/ 270 w 278"/>
                <a:gd name="T9" fmla="*/ 199 h 223"/>
                <a:gd name="T10" fmla="*/ 207 w 278"/>
                <a:gd name="T11" fmla="*/ 113 h 223"/>
                <a:gd name="T12" fmla="*/ 155 w 278"/>
                <a:gd name="T13" fmla="*/ 13 h 223"/>
                <a:gd name="T14" fmla="*/ 126 w 278"/>
                <a:gd name="T15" fmla="*/ 13 h 223"/>
                <a:gd name="T16" fmla="*/ 75 w 278"/>
                <a:gd name="T17" fmla="*/ 106 h 223"/>
                <a:gd name="T18" fmla="*/ 8 w 278"/>
                <a:gd name="T19" fmla="*/ 19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23">
                  <a:moveTo>
                    <a:pt x="8" y="199"/>
                  </a:moveTo>
                  <a:cubicBezTo>
                    <a:pt x="0" y="212"/>
                    <a:pt x="6" y="223"/>
                    <a:pt x="21" y="223"/>
                  </a:cubicBezTo>
                  <a:cubicBezTo>
                    <a:pt x="21" y="223"/>
                    <a:pt x="80" y="215"/>
                    <a:pt x="139" y="215"/>
                  </a:cubicBezTo>
                  <a:cubicBezTo>
                    <a:pt x="199" y="215"/>
                    <a:pt x="257" y="223"/>
                    <a:pt x="257" y="223"/>
                  </a:cubicBezTo>
                  <a:cubicBezTo>
                    <a:pt x="272" y="223"/>
                    <a:pt x="278" y="212"/>
                    <a:pt x="270" y="199"/>
                  </a:cubicBezTo>
                  <a:cubicBezTo>
                    <a:pt x="270" y="199"/>
                    <a:pt x="232" y="156"/>
                    <a:pt x="207" y="113"/>
                  </a:cubicBezTo>
                  <a:cubicBezTo>
                    <a:pt x="179" y="65"/>
                    <a:pt x="155" y="13"/>
                    <a:pt x="155" y="13"/>
                  </a:cubicBezTo>
                  <a:cubicBezTo>
                    <a:pt x="147" y="0"/>
                    <a:pt x="134" y="0"/>
                    <a:pt x="126" y="13"/>
                  </a:cubicBezTo>
                  <a:cubicBezTo>
                    <a:pt x="126" y="13"/>
                    <a:pt x="102" y="60"/>
                    <a:pt x="75" y="106"/>
                  </a:cubicBezTo>
                  <a:cubicBezTo>
                    <a:pt x="49" y="150"/>
                    <a:pt x="8" y="199"/>
                    <a:pt x="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4550A3D3-58F2-4312-BD7D-3FC688631B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53553B24-8171-4FC4-907E-D37288FB5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1929CC3B-9612-4F85-AEC9-744E8B105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1324"/>
              <a:ext cx="655" cy="1044"/>
            </a:xfrm>
            <a:custGeom>
              <a:avLst/>
              <a:gdLst>
                <a:gd name="T0" fmla="*/ 272 w 276"/>
                <a:gd name="T1" fmla="*/ 21 h 440"/>
                <a:gd name="T2" fmla="*/ 169 w 276"/>
                <a:gd name="T3" fmla="*/ 252 h 440"/>
                <a:gd name="T4" fmla="*/ 35 w 276"/>
                <a:gd name="T5" fmla="*/ 425 h 440"/>
                <a:gd name="T6" fmla="*/ 0 w 276"/>
                <a:gd name="T7" fmla="*/ 423 h 440"/>
                <a:gd name="T8" fmla="*/ 0 w 276"/>
                <a:gd name="T9" fmla="*/ 220 h 440"/>
                <a:gd name="T10" fmla="*/ 61 w 276"/>
                <a:gd name="T11" fmla="*/ 114 h 440"/>
                <a:gd name="T12" fmla="*/ 249 w 276"/>
                <a:gd name="T13" fmla="*/ 5 h 440"/>
                <a:gd name="T14" fmla="*/ 272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272" y="21"/>
                  </a:moveTo>
                  <a:cubicBezTo>
                    <a:pt x="254" y="73"/>
                    <a:pt x="220" y="163"/>
                    <a:pt x="169" y="252"/>
                  </a:cubicBezTo>
                  <a:cubicBezTo>
                    <a:pt x="133" y="313"/>
                    <a:pt x="79" y="377"/>
                    <a:pt x="35" y="425"/>
                  </a:cubicBezTo>
                  <a:cubicBezTo>
                    <a:pt x="20" y="440"/>
                    <a:pt x="0" y="436"/>
                    <a:pt x="0" y="4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81"/>
                    <a:pt x="27" y="134"/>
                    <a:pt x="61" y="11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8" y="0"/>
                    <a:pt x="276" y="8"/>
                    <a:pt x="27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37" name="Picture Placeholder 36"/>
          <p:cNvSpPr>
            <a:spLocks noGrp="1"/>
          </p:cNvSpPr>
          <p:nvPr>
            <p:ph type="pic" sz="quarter" idx="10"/>
          </p:nvPr>
        </p:nvSpPr>
        <p:spPr>
          <a:xfrm>
            <a:off x="899394" y="1314066"/>
            <a:ext cx="5403773" cy="5106025"/>
          </a:xfrm>
          <a:custGeom>
            <a:avLst/>
            <a:gdLst>
              <a:gd name="connsiteX0" fmla="*/ 1371374 w 2825194"/>
              <a:gd name="connsiteY0" fmla="*/ 20 h 2669525"/>
              <a:gd name="connsiteX1" fmla="*/ 2479772 w 2825194"/>
              <a:gd name="connsiteY1" fmla="*/ 283879 h 2669525"/>
              <a:gd name="connsiteX2" fmla="*/ 1487024 w 2825194"/>
              <a:gd name="connsiteY2" fmla="*/ 2666430 h 2669525"/>
              <a:gd name="connsiteX3" fmla="*/ 21918 w 2825194"/>
              <a:gd name="connsiteY3" fmla="*/ 636849 h 2669525"/>
              <a:gd name="connsiteX4" fmla="*/ 1371374 w 2825194"/>
              <a:gd name="connsiteY4" fmla="*/ 20 h 266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94" h="2669525">
                <a:moveTo>
                  <a:pt x="1371374" y="20"/>
                </a:moveTo>
                <a:cubicBezTo>
                  <a:pt x="1753224" y="-1531"/>
                  <a:pt x="2152526" y="85333"/>
                  <a:pt x="2479772" y="283879"/>
                </a:cubicBezTo>
                <a:cubicBezTo>
                  <a:pt x="3416479" y="853445"/>
                  <a:pt x="2231585" y="2538077"/>
                  <a:pt x="1487024" y="2666430"/>
                </a:cubicBezTo>
                <a:cubicBezTo>
                  <a:pt x="1046691" y="2746650"/>
                  <a:pt x="-178233" y="1246526"/>
                  <a:pt x="21918" y="636849"/>
                </a:cubicBezTo>
                <a:cubicBezTo>
                  <a:pt x="147012" y="250788"/>
                  <a:pt x="734956" y="2605"/>
                  <a:pt x="1371374" y="2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1604288"/>
      </p:ext>
    </p:extLst>
  </p:cSld>
  <p:clrMapOvr>
    <a:masterClrMapping/>
  </p:clrMapOvr>
  <p:transition spd="slow" advTm="2000"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Inf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C7AA6D2-7AA3-4262-B8A5-491F9DC3046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892810" y="-640436"/>
            <a:ext cx="6988809" cy="7446155"/>
            <a:chOff x="3053" y="1324"/>
            <a:chExt cx="1574" cy="1677"/>
          </a:xfr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3">
                  <a:alpha val="0"/>
                </a:schemeClr>
              </a:gs>
              <a:gs pos="100000">
                <a:schemeClr val="accent6">
                  <a:alpha val="16000"/>
                </a:schemeClr>
              </a:gs>
            </a:gsLst>
            <a:path path="circle">
              <a:fillToRect l="100000" t="100000"/>
            </a:path>
          </a:gra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11697CEA-1808-4468-8873-924AF88BB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1324"/>
              <a:ext cx="655" cy="1044"/>
            </a:xfrm>
            <a:custGeom>
              <a:avLst/>
              <a:gdLst>
                <a:gd name="T0" fmla="*/ 4 w 276"/>
                <a:gd name="T1" fmla="*/ 21 h 440"/>
                <a:gd name="T2" fmla="*/ 107 w 276"/>
                <a:gd name="T3" fmla="*/ 252 h 440"/>
                <a:gd name="T4" fmla="*/ 241 w 276"/>
                <a:gd name="T5" fmla="*/ 425 h 440"/>
                <a:gd name="T6" fmla="*/ 275 w 276"/>
                <a:gd name="T7" fmla="*/ 423 h 440"/>
                <a:gd name="T8" fmla="*/ 276 w 276"/>
                <a:gd name="T9" fmla="*/ 220 h 440"/>
                <a:gd name="T10" fmla="*/ 215 w 276"/>
                <a:gd name="T11" fmla="*/ 114 h 440"/>
                <a:gd name="T12" fmla="*/ 26 w 276"/>
                <a:gd name="T13" fmla="*/ 5 h 440"/>
                <a:gd name="T14" fmla="*/ 4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4" y="21"/>
                  </a:moveTo>
                  <a:cubicBezTo>
                    <a:pt x="22" y="73"/>
                    <a:pt x="56" y="163"/>
                    <a:pt x="107" y="252"/>
                  </a:cubicBezTo>
                  <a:cubicBezTo>
                    <a:pt x="143" y="313"/>
                    <a:pt x="197" y="377"/>
                    <a:pt x="241" y="425"/>
                  </a:cubicBezTo>
                  <a:cubicBezTo>
                    <a:pt x="255" y="440"/>
                    <a:pt x="276" y="436"/>
                    <a:pt x="275" y="423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6" y="181"/>
                    <a:pt x="248" y="134"/>
                    <a:pt x="215" y="11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7" y="0"/>
                    <a:pt x="0" y="8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0D79BC28-047E-4017-9BD7-8B9DF0822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548"/>
              <a:ext cx="1260" cy="453"/>
            </a:xfrm>
            <a:custGeom>
              <a:avLst/>
              <a:gdLst>
                <a:gd name="T0" fmla="*/ 519 w 531"/>
                <a:gd name="T1" fmla="*/ 32 h 191"/>
                <a:gd name="T2" fmla="*/ 269 w 531"/>
                <a:gd name="T3" fmla="*/ 0 h 191"/>
                <a:gd name="T4" fmla="*/ 14 w 531"/>
                <a:gd name="T5" fmla="*/ 32 h 191"/>
                <a:gd name="T6" fmla="*/ 9 w 531"/>
                <a:gd name="T7" fmla="*/ 59 h 191"/>
                <a:gd name="T8" fmla="*/ 204 w 531"/>
                <a:gd name="T9" fmla="*/ 171 h 191"/>
                <a:gd name="T10" fmla="*/ 326 w 531"/>
                <a:gd name="T11" fmla="*/ 172 h 191"/>
                <a:gd name="T12" fmla="*/ 520 w 531"/>
                <a:gd name="T13" fmla="*/ 60 h 191"/>
                <a:gd name="T14" fmla="*/ 519 w 531"/>
                <a:gd name="T15" fmla="*/ 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91">
                  <a:moveTo>
                    <a:pt x="519" y="32"/>
                  </a:moveTo>
                  <a:cubicBezTo>
                    <a:pt x="457" y="17"/>
                    <a:pt x="365" y="0"/>
                    <a:pt x="269" y="0"/>
                  </a:cubicBezTo>
                  <a:cubicBezTo>
                    <a:pt x="175" y="0"/>
                    <a:pt x="80" y="17"/>
                    <a:pt x="14" y="32"/>
                  </a:cubicBezTo>
                  <a:cubicBezTo>
                    <a:pt x="0" y="36"/>
                    <a:pt x="1" y="53"/>
                    <a:pt x="9" y="59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38" y="191"/>
                    <a:pt x="293" y="191"/>
                    <a:pt x="326" y="172"/>
                  </a:cubicBezTo>
                  <a:cubicBezTo>
                    <a:pt x="520" y="60"/>
                    <a:pt x="520" y="60"/>
                    <a:pt x="520" y="60"/>
                  </a:cubicBezTo>
                  <a:cubicBezTo>
                    <a:pt x="530" y="54"/>
                    <a:pt x="531" y="35"/>
                    <a:pt x="51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27663B42-5F73-45F0-91B6-54F01DB2EA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65BF1C24-E697-4F54-A7C4-5804ECBDA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30ABF107-ADA2-436C-BDBE-903C3C37C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782"/>
              <a:ext cx="660" cy="529"/>
            </a:xfrm>
            <a:custGeom>
              <a:avLst/>
              <a:gdLst>
                <a:gd name="T0" fmla="*/ 8 w 278"/>
                <a:gd name="T1" fmla="*/ 199 h 223"/>
                <a:gd name="T2" fmla="*/ 21 w 278"/>
                <a:gd name="T3" fmla="*/ 223 h 223"/>
                <a:gd name="T4" fmla="*/ 139 w 278"/>
                <a:gd name="T5" fmla="*/ 215 h 223"/>
                <a:gd name="T6" fmla="*/ 257 w 278"/>
                <a:gd name="T7" fmla="*/ 223 h 223"/>
                <a:gd name="T8" fmla="*/ 270 w 278"/>
                <a:gd name="T9" fmla="*/ 199 h 223"/>
                <a:gd name="T10" fmla="*/ 207 w 278"/>
                <a:gd name="T11" fmla="*/ 113 h 223"/>
                <a:gd name="T12" fmla="*/ 155 w 278"/>
                <a:gd name="T13" fmla="*/ 13 h 223"/>
                <a:gd name="T14" fmla="*/ 126 w 278"/>
                <a:gd name="T15" fmla="*/ 13 h 223"/>
                <a:gd name="T16" fmla="*/ 75 w 278"/>
                <a:gd name="T17" fmla="*/ 106 h 223"/>
                <a:gd name="T18" fmla="*/ 8 w 278"/>
                <a:gd name="T19" fmla="*/ 19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23">
                  <a:moveTo>
                    <a:pt x="8" y="199"/>
                  </a:moveTo>
                  <a:cubicBezTo>
                    <a:pt x="0" y="212"/>
                    <a:pt x="6" y="223"/>
                    <a:pt x="21" y="223"/>
                  </a:cubicBezTo>
                  <a:cubicBezTo>
                    <a:pt x="21" y="223"/>
                    <a:pt x="80" y="215"/>
                    <a:pt x="139" y="215"/>
                  </a:cubicBezTo>
                  <a:cubicBezTo>
                    <a:pt x="199" y="215"/>
                    <a:pt x="257" y="223"/>
                    <a:pt x="257" y="223"/>
                  </a:cubicBezTo>
                  <a:cubicBezTo>
                    <a:pt x="272" y="223"/>
                    <a:pt x="278" y="212"/>
                    <a:pt x="270" y="199"/>
                  </a:cubicBezTo>
                  <a:cubicBezTo>
                    <a:pt x="270" y="199"/>
                    <a:pt x="232" y="156"/>
                    <a:pt x="207" y="113"/>
                  </a:cubicBezTo>
                  <a:cubicBezTo>
                    <a:pt x="179" y="65"/>
                    <a:pt x="155" y="13"/>
                    <a:pt x="155" y="13"/>
                  </a:cubicBezTo>
                  <a:cubicBezTo>
                    <a:pt x="147" y="0"/>
                    <a:pt x="134" y="0"/>
                    <a:pt x="126" y="13"/>
                  </a:cubicBezTo>
                  <a:cubicBezTo>
                    <a:pt x="126" y="13"/>
                    <a:pt x="102" y="60"/>
                    <a:pt x="75" y="106"/>
                  </a:cubicBezTo>
                  <a:cubicBezTo>
                    <a:pt x="49" y="150"/>
                    <a:pt x="8" y="199"/>
                    <a:pt x="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39AD015D-A3EC-43AF-AED4-78DC9ECAFB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F74AA9B6-0111-4176-8B84-80EDBAAE7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9FCC2855-8A7E-437C-A3BB-BE3945B74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1324"/>
              <a:ext cx="655" cy="1044"/>
            </a:xfrm>
            <a:custGeom>
              <a:avLst/>
              <a:gdLst>
                <a:gd name="T0" fmla="*/ 272 w 276"/>
                <a:gd name="T1" fmla="*/ 21 h 440"/>
                <a:gd name="T2" fmla="*/ 169 w 276"/>
                <a:gd name="T3" fmla="*/ 252 h 440"/>
                <a:gd name="T4" fmla="*/ 35 w 276"/>
                <a:gd name="T5" fmla="*/ 425 h 440"/>
                <a:gd name="T6" fmla="*/ 0 w 276"/>
                <a:gd name="T7" fmla="*/ 423 h 440"/>
                <a:gd name="T8" fmla="*/ 0 w 276"/>
                <a:gd name="T9" fmla="*/ 220 h 440"/>
                <a:gd name="T10" fmla="*/ 61 w 276"/>
                <a:gd name="T11" fmla="*/ 114 h 440"/>
                <a:gd name="T12" fmla="*/ 249 w 276"/>
                <a:gd name="T13" fmla="*/ 5 h 440"/>
                <a:gd name="T14" fmla="*/ 272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272" y="21"/>
                  </a:moveTo>
                  <a:cubicBezTo>
                    <a:pt x="254" y="73"/>
                    <a:pt x="220" y="163"/>
                    <a:pt x="169" y="252"/>
                  </a:cubicBezTo>
                  <a:cubicBezTo>
                    <a:pt x="133" y="313"/>
                    <a:pt x="79" y="377"/>
                    <a:pt x="35" y="425"/>
                  </a:cubicBezTo>
                  <a:cubicBezTo>
                    <a:pt x="20" y="440"/>
                    <a:pt x="0" y="436"/>
                    <a:pt x="0" y="4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81"/>
                    <a:pt x="27" y="134"/>
                    <a:pt x="61" y="11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8" y="0"/>
                    <a:pt x="276" y="8"/>
                    <a:pt x="27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795244" y="1314065"/>
            <a:ext cx="5403773" cy="5106025"/>
          </a:xfrm>
          <a:custGeom>
            <a:avLst/>
            <a:gdLst>
              <a:gd name="connsiteX0" fmla="*/ 1371374 w 2825194"/>
              <a:gd name="connsiteY0" fmla="*/ 20 h 2669525"/>
              <a:gd name="connsiteX1" fmla="*/ 2479772 w 2825194"/>
              <a:gd name="connsiteY1" fmla="*/ 283879 h 2669525"/>
              <a:gd name="connsiteX2" fmla="*/ 1487024 w 2825194"/>
              <a:gd name="connsiteY2" fmla="*/ 2666430 h 2669525"/>
              <a:gd name="connsiteX3" fmla="*/ 21918 w 2825194"/>
              <a:gd name="connsiteY3" fmla="*/ 636849 h 2669525"/>
              <a:gd name="connsiteX4" fmla="*/ 1371374 w 2825194"/>
              <a:gd name="connsiteY4" fmla="*/ 20 h 266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94" h="2669525">
                <a:moveTo>
                  <a:pt x="1371374" y="20"/>
                </a:moveTo>
                <a:cubicBezTo>
                  <a:pt x="1753224" y="-1531"/>
                  <a:pt x="2152526" y="85333"/>
                  <a:pt x="2479772" y="283879"/>
                </a:cubicBezTo>
                <a:cubicBezTo>
                  <a:pt x="3416479" y="853445"/>
                  <a:pt x="2231585" y="2538077"/>
                  <a:pt x="1487024" y="2666430"/>
                </a:cubicBezTo>
                <a:cubicBezTo>
                  <a:pt x="1046691" y="2746650"/>
                  <a:pt x="-178233" y="1246526"/>
                  <a:pt x="21918" y="636849"/>
                </a:cubicBezTo>
                <a:cubicBezTo>
                  <a:pt x="147012" y="250788"/>
                  <a:pt x="734956" y="2605"/>
                  <a:pt x="1371374" y="2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rtlCol="0">
            <a:no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3305525"/>
      </p:ext>
    </p:extLst>
  </p:cSld>
  <p:clrMapOvr>
    <a:masterClrMapping/>
  </p:clrMapOvr>
  <p:transition spd="slow" advTm="2000"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E28BB85-3845-4C58-B025-30CBDD4C19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892810" y="-640436"/>
            <a:ext cx="6988809" cy="7446155"/>
            <a:chOff x="3053" y="1324"/>
            <a:chExt cx="1574" cy="1677"/>
          </a:xfr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3">
                  <a:alpha val="0"/>
                </a:schemeClr>
              </a:gs>
              <a:gs pos="100000">
                <a:schemeClr val="accent6">
                  <a:alpha val="16000"/>
                </a:schemeClr>
              </a:gs>
            </a:gsLst>
            <a:path path="circle">
              <a:fillToRect l="100000" t="100000"/>
            </a:path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300CCFB-2730-427C-9E3C-AA705AC99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1324"/>
              <a:ext cx="655" cy="1044"/>
            </a:xfrm>
            <a:custGeom>
              <a:avLst/>
              <a:gdLst>
                <a:gd name="T0" fmla="*/ 4 w 276"/>
                <a:gd name="T1" fmla="*/ 21 h 440"/>
                <a:gd name="T2" fmla="*/ 107 w 276"/>
                <a:gd name="T3" fmla="*/ 252 h 440"/>
                <a:gd name="T4" fmla="*/ 241 w 276"/>
                <a:gd name="T5" fmla="*/ 425 h 440"/>
                <a:gd name="T6" fmla="*/ 275 w 276"/>
                <a:gd name="T7" fmla="*/ 423 h 440"/>
                <a:gd name="T8" fmla="*/ 276 w 276"/>
                <a:gd name="T9" fmla="*/ 220 h 440"/>
                <a:gd name="T10" fmla="*/ 215 w 276"/>
                <a:gd name="T11" fmla="*/ 114 h 440"/>
                <a:gd name="T12" fmla="*/ 26 w 276"/>
                <a:gd name="T13" fmla="*/ 5 h 440"/>
                <a:gd name="T14" fmla="*/ 4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4" y="21"/>
                  </a:moveTo>
                  <a:cubicBezTo>
                    <a:pt x="22" y="73"/>
                    <a:pt x="56" y="163"/>
                    <a:pt x="107" y="252"/>
                  </a:cubicBezTo>
                  <a:cubicBezTo>
                    <a:pt x="143" y="313"/>
                    <a:pt x="197" y="377"/>
                    <a:pt x="241" y="425"/>
                  </a:cubicBezTo>
                  <a:cubicBezTo>
                    <a:pt x="255" y="440"/>
                    <a:pt x="276" y="436"/>
                    <a:pt x="275" y="423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6" y="181"/>
                    <a:pt x="248" y="134"/>
                    <a:pt x="215" y="11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7" y="0"/>
                    <a:pt x="0" y="8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4F0E6B06-F613-4AF6-B640-7B68C5C5F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548"/>
              <a:ext cx="1260" cy="453"/>
            </a:xfrm>
            <a:custGeom>
              <a:avLst/>
              <a:gdLst>
                <a:gd name="T0" fmla="*/ 519 w 531"/>
                <a:gd name="T1" fmla="*/ 32 h 191"/>
                <a:gd name="T2" fmla="*/ 269 w 531"/>
                <a:gd name="T3" fmla="*/ 0 h 191"/>
                <a:gd name="T4" fmla="*/ 14 w 531"/>
                <a:gd name="T5" fmla="*/ 32 h 191"/>
                <a:gd name="T6" fmla="*/ 9 w 531"/>
                <a:gd name="T7" fmla="*/ 59 h 191"/>
                <a:gd name="T8" fmla="*/ 204 w 531"/>
                <a:gd name="T9" fmla="*/ 171 h 191"/>
                <a:gd name="T10" fmla="*/ 326 w 531"/>
                <a:gd name="T11" fmla="*/ 172 h 191"/>
                <a:gd name="T12" fmla="*/ 520 w 531"/>
                <a:gd name="T13" fmla="*/ 60 h 191"/>
                <a:gd name="T14" fmla="*/ 519 w 531"/>
                <a:gd name="T15" fmla="*/ 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91">
                  <a:moveTo>
                    <a:pt x="519" y="32"/>
                  </a:moveTo>
                  <a:cubicBezTo>
                    <a:pt x="457" y="17"/>
                    <a:pt x="365" y="0"/>
                    <a:pt x="269" y="0"/>
                  </a:cubicBezTo>
                  <a:cubicBezTo>
                    <a:pt x="175" y="0"/>
                    <a:pt x="80" y="17"/>
                    <a:pt x="14" y="32"/>
                  </a:cubicBezTo>
                  <a:cubicBezTo>
                    <a:pt x="0" y="36"/>
                    <a:pt x="1" y="53"/>
                    <a:pt x="9" y="59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38" y="191"/>
                    <a:pt x="293" y="191"/>
                    <a:pt x="326" y="172"/>
                  </a:cubicBezTo>
                  <a:cubicBezTo>
                    <a:pt x="520" y="60"/>
                    <a:pt x="520" y="60"/>
                    <a:pt x="520" y="60"/>
                  </a:cubicBezTo>
                  <a:cubicBezTo>
                    <a:pt x="530" y="54"/>
                    <a:pt x="531" y="35"/>
                    <a:pt x="51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B839CF0B-D329-4EF6-820C-356CAE6F8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F22C2F40-BB52-40E8-B141-EAC24DB377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F8B5BC3F-1E84-442C-91AA-9EB3F77FD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782"/>
              <a:ext cx="660" cy="529"/>
            </a:xfrm>
            <a:custGeom>
              <a:avLst/>
              <a:gdLst>
                <a:gd name="T0" fmla="*/ 8 w 278"/>
                <a:gd name="T1" fmla="*/ 199 h 223"/>
                <a:gd name="T2" fmla="*/ 21 w 278"/>
                <a:gd name="T3" fmla="*/ 223 h 223"/>
                <a:gd name="T4" fmla="*/ 139 w 278"/>
                <a:gd name="T5" fmla="*/ 215 h 223"/>
                <a:gd name="T6" fmla="*/ 257 w 278"/>
                <a:gd name="T7" fmla="*/ 223 h 223"/>
                <a:gd name="T8" fmla="*/ 270 w 278"/>
                <a:gd name="T9" fmla="*/ 199 h 223"/>
                <a:gd name="T10" fmla="*/ 207 w 278"/>
                <a:gd name="T11" fmla="*/ 113 h 223"/>
                <a:gd name="T12" fmla="*/ 155 w 278"/>
                <a:gd name="T13" fmla="*/ 13 h 223"/>
                <a:gd name="T14" fmla="*/ 126 w 278"/>
                <a:gd name="T15" fmla="*/ 13 h 223"/>
                <a:gd name="T16" fmla="*/ 75 w 278"/>
                <a:gd name="T17" fmla="*/ 106 h 223"/>
                <a:gd name="T18" fmla="*/ 8 w 278"/>
                <a:gd name="T19" fmla="*/ 19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23">
                  <a:moveTo>
                    <a:pt x="8" y="199"/>
                  </a:moveTo>
                  <a:cubicBezTo>
                    <a:pt x="0" y="212"/>
                    <a:pt x="6" y="223"/>
                    <a:pt x="21" y="223"/>
                  </a:cubicBezTo>
                  <a:cubicBezTo>
                    <a:pt x="21" y="223"/>
                    <a:pt x="80" y="215"/>
                    <a:pt x="139" y="215"/>
                  </a:cubicBezTo>
                  <a:cubicBezTo>
                    <a:pt x="199" y="215"/>
                    <a:pt x="257" y="223"/>
                    <a:pt x="257" y="223"/>
                  </a:cubicBezTo>
                  <a:cubicBezTo>
                    <a:pt x="272" y="223"/>
                    <a:pt x="278" y="212"/>
                    <a:pt x="270" y="199"/>
                  </a:cubicBezTo>
                  <a:cubicBezTo>
                    <a:pt x="270" y="199"/>
                    <a:pt x="232" y="156"/>
                    <a:pt x="207" y="113"/>
                  </a:cubicBezTo>
                  <a:cubicBezTo>
                    <a:pt x="179" y="65"/>
                    <a:pt x="155" y="13"/>
                    <a:pt x="155" y="13"/>
                  </a:cubicBezTo>
                  <a:cubicBezTo>
                    <a:pt x="147" y="0"/>
                    <a:pt x="134" y="0"/>
                    <a:pt x="126" y="13"/>
                  </a:cubicBezTo>
                  <a:cubicBezTo>
                    <a:pt x="126" y="13"/>
                    <a:pt x="102" y="60"/>
                    <a:pt x="75" y="106"/>
                  </a:cubicBezTo>
                  <a:cubicBezTo>
                    <a:pt x="49" y="150"/>
                    <a:pt x="8" y="199"/>
                    <a:pt x="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1AB8A6B9-DF97-4BF7-B1F8-C98C72F22C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CC935E45-16AA-4388-9FB2-F98AF5F9A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5427570-10A5-45FA-9542-6C1BA8E8A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1324"/>
              <a:ext cx="655" cy="1044"/>
            </a:xfrm>
            <a:custGeom>
              <a:avLst/>
              <a:gdLst>
                <a:gd name="T0" fmla="*/ 272 w 276"/>
                <a:gd name="T1" fmla="*/ 21 h 440"/>
                <a:gd name="T2" fmla="*/ 169 w 276"/>
                <a:gd name="T3" fmla="*/ 252 h 440"/>
                <a:gd name="T4" fmla="*/ 35 w 276"/>
                <a:gd name="T5" fmla="*/ 425 h 440"/>
                <a:gd name="T6" fmla="*/ 0 w 276"/>
                <a:gd name="T7" fmla="*/ 423 h 440"/>
                <a:gd name="T8" fmla="*/ 0 w 276"/>
                <a:gd name="T9" fmla="*/ 220 h 440"/>
                <a:gd name="T10" fmla="*/ 61 w 276"/>
                <a:gd name="T11" fmla="*/ 114 h 440"/>
                <a:gd name="T12" fmla="*/ 249 w 276"/>
                <a:gd name="T13" fmla="*/ 5 h 440"/>
                <a:gd name="T14" fmla="*/ 272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272" y="21"/>
                  </a:moveTo>
                  <a:cubicBezTo>
                    <a:pt x="254" y="73"/>
                    <a:pt x="220" y="163"/>
                    <a:pt x="169" y="252"/>
                  </a:cubicBezTo>
                  <a:cubicBezTo>
                    <a:pt x="133" y="313"/>
                    <a:pt x="79" y="377"/>
                    <a:pt x="35" y="425"/>
                  </a:cubicBezTo>
                  <a:cubicBezTo>
                    <a:pt x="20" y="440"/>
                    <a:pt x="0" y="436"/>
                    <a:pt x="0" y="4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81"/>
                    <a:pt x="27" y="134"/>
                    <a:pt x="61" y="11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8" y="0"/>
                    <a:pt x="276" y="8"/>
                    <a:pt x="27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63406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139500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402733"/>
      </p:ext>
    </p:extLst>
  </p:cSld>
  <p:clrMapOvr>
    <a:masterClrMapping/>
  </p:clrMapOvr>
  <p:transition spd="slow" advTm="2000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0612D-E2DE-49BB-8C44-3C3908754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06AE8-3F67-4CB6-9EC1-C7881B1045E1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2390D-C817-4CF3-B397-43F191D06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36D87-2CB4-41F6-BA36-6A6201CC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60CCD1-708D-420D-8E85-989496B0302E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17804722"/>
      </p:ext>
    </p:extLst>
  </p:cSld>
  <p:clrMapOvr>
    <a:masterClrMapping/>
  </p:clrMapOvr>
  <p:transition spd="slow" advTm="2000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8076C-0174-49E9-ACBB-6B869712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10DDF-DE9B-4086-ACAF-B6B0C762CB08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B91B6-05CA-4AD7-AC92-A7C4D5E2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B78EF-F854-4D1F-9489-EF509AF0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6AB89F-7F03-473D-8A7A-F4365FB8099D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609539731"/>
      </p:ext>
    </p:extLst>
  </p:cSld>
  <p:clrMapOvr>
    <a:masterClrMapping/>
  </p:clrMapOvr>
  <p:transition spd="slow" advTm="2000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B482493-559F-4087-81DA-3D4E9155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526DD-9560-4812-8FD5-50E37246CB25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7AA43B2-6AEE-4EEF-8220-C3E90409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494D14-E89C-48D7-86F1-D3F69D62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AAA13B-EEA0-41D8-9718-8D57DB2EEDDD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251726210"/>
      </p:ext>
    </p:extLst>
  </p:cSld>
  <p:clrMapOvr>
    <a:masterClrMapping/>
  </p:clrMapOvr>
  <p:transition spd="slow" advTm="2000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4593DD6-ED7E-4E0B-9C43-9C49F939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F9147-A65C-48C0-B4D0-AE162001583E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EA90FBB-CA4D-45AD-ACC4-C8246C80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19FE87-398D-4895-A9BD-57065228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0F241C-9DC4-4C8C-A528-AA81ED136C67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952059450"/>
      </p:ext>
    </p:extLst>
  </p:cSld>
  <p:clrMapOvr>
    <a:masterClrMapping/>
  </p:clrMapOvr>
  <p:transition spd="slow" advTm="2000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2AE26B4-5E2E-4CE0-A857-4DAE1E3A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DADB7-6C09-490E-8FAC-1A4C7D5809E2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EA6155A-9E94-4929-941E-6719E9D5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716C932-871E-4923-A390-966869AE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63C69A-85C5-4281-A2E0-F6509F6D653E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902613421"/>
      </p:ext>
    </p:extLst>
  </p:cSld>
  <p:clrMapOvr>
    <a:masterClrMapping/>
  </p:clrMapOvr>
  <p:transition spd="slow" advTm="2000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CFE688-9FF6-4FB9-B8D5-CE72478EECC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892810" y="-640436"/>
            <a:ext cx="6988809" cy="7446155"/>
            <a:chOff x="3053" y="1324"/>
            <a:chExt cx="1574" cy="1677"/>
          </a:xfr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3">
                  <a:alpha val="0"/>
                </a:schemeClr>
              </a:gs>
              <a:gs pos="100000">
                <a:schemeClr val="accent6">
                  <a:alpha val="16000"/>
                </a:schemeClr>
              </a:gs>
            </a:gsLst>
            <a:path path="circle">
              <a:fillToRect l="100000" t="100000"/>
            </a:path>
          </a:gra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A00C194-AE28-40E6-9BE2-6AA3FFB41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1324"/>
              <a:ext cx="655" cy="1044"/>
            </a:xfrm>
            <a:custGeom>
              <a:avLst/>
              <a:gdLst>
                <a:gd name="T0" fmla="*/ 4 w 276"/>
                <a:gd name="T1" fmla="*/ 21 h 440"/>
                <a:gd name="T2" fmla="*/ 107 w 276"/>
                <a:gd name="T3" fmla="*/ 252 h 440"/>
                <a:gd name="T4" fmla="*/ 241 w 276"/>
                <a:gd name="T5" fmla="*/ 425 h 440"/>
                <a:gd name="T6" fmla="*/ 275 w 276"/>
                <a:gd name="T7" fmla="*/ 423 h 440"/>
                <a:gd name="T8" fmla="*/ 276 w 276"/>
                <a:gd name="T9" fmla="*/ 220 h 440"/>
                <a:gd name="T10" fmla="*/ 215 w 276"/>
                <a:gd name="T11" fmla="*/ 114 h 440"/>
                <a:gd name="T12" fmla="*/ 26 w 276"/>
                <a:gd name="T13" fmla="*/ 5 h 440"/>
                <a:gd name="T14" fmla="*/ 4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4" y="21"/>
                  </a:moveTo>
                  <a:cubicBezTo>
                    <a:pt x="22" y="73"/>
                    <a:pt x="56" y="163"/>
                    <a:pt x="107" y="252"/>
                  </a:cubicBezTo>
                  <a:cubicBezTo>
                    <a:pt x="143" y="313"/>
                    <a:pt x="197" y="377"/>
                    <a:pt x="241" y="425"/>
                  </a:cubicBezTo>
                  <a:cubicBezTo>
                    <a:pt x="255" y="440"/>
                    <a:pt x="276" y="436"/>
                    <a:pt x="275" y="423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6" y="181"/>
                    <a:pt x="248" y="134"/>
                    <a:pt x="215" y="11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7" y="0"/>
                    <a:pt x="0" y="8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B1C4BF34-4710-47B0-AA37-96A672F72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548"/>
              <a:ext cx="1260" cy="453"/>
            </a:xfrm>
            <a:custGeom>
              <a:avLst/>
              <a:gdLst>
                <a:gd name="T0" fmla="*/ 519 w 531"/>
                <a:gd name="T1" fmla="*/ 32 h 191"/>
                <a:gd name="T2" fmla="*/ 269 w 531"/>
                <a:gd name="T3" fmla="*/ 0 h 191"/>
                <a:gd name="T4" fmla="*/ 14 w 531"/>
                <a:gd name="T5" fmla="*/ 32 h 191"/>
                <a:gd name="T6" fmla="*/ 9 w 531"/>
                <a:gd name="T7" fmla="*/ 59 h 191"/>
                <a:gd name="T8" fmla="*/ 204 w 531"/>
                <a:gd name="T9" fmla="*/ 171 h 191"/>
                <a:gd name="T10" fmla="*/ 326 w 531"/>
                <a:gd name="T11" fmla="*/ 172 h 191"/>
                <a:gd name="T12" fmla="*/ 520 w 531"/>
                <a:gd name="T13" fmla="*/ 60 h 191"/>
                <a:gd name="T14" fmla="*/ 519 w 531"/>
                <a:gd name="T15" fmla="*/ 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91">
                  <a:moveTo>
                    <a:pt x="519" y="32"/>
                  </a:moveTo>
                  <a:cubicBezTo>
                    <a:pt x="457" y="17"/>
                    <a:pt x="365" y="0"/>
                    <a:pt x="269" y="0"/>
                  </a:cubicBezTo>
                  <a:cubicBezTo>
                    <a:pt x="175" y="0"/>
                    <a:pt x="80" y="17"/>
                    <a:pt x="14" y="32"/>
                  </a:cubicBezTo>
                  <a:cubicBezTo>
                    <a:pt x="0" y="36"/>
                    <a:pt x="1" y="53"/>
                    <a:pt x="9" y="59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38" y="191"/>
                    <a:pt x="293" y="191"/>
                    <a:pt x="326" y="172"/>
                  </a:cubicBezTo>
                  <a:cubicBezTo>
                    <a:pt x="520" y="60"/>
                    <a:pt x="520" y="60"/>
                    <a:pt x="520" y="60"/>
                  </a:cubicBezTo>
                  <a:cubicBezTo>
                    <a:pt x="530" y="54"/>
                    <a:pt x="531" y="35"/>
                    <a:pt x="51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Line 7">
              <a:extLst>
                <a:ext uri="{FF2B5EF4-FFF2-40B4-BE49-F238E27FC236}">
                  <a16:creationId xmlns:a16="http://schemas.microsoft.com/office/drawing/2014/main" id="{DBDFEA20-0E96-4FB8-AB83-1E1C1EAEA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Line 8">
              <a:extLst>
                <a:ext uri="{FF2B5EF4-FFF2-40B4-BE49-F238E27FC236}">
                  <a16:creationId xmlns:a16="http://schemas.microsoft.com/office/drawing/2014/main" id="{52A443C8-735A-474B-AF27-AD6AD68EE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70A90A5E-6467-4E37-93C3-A5027B57E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782"/>
              <a:ext cx="660" cy="529"/>
            </a:xfrm>
            <a:custGeom>
              <a:avLst/>
              <a:gdLst>
                <a:gd name="T0" fmla="*/ 8 w 278"/>
                <a:gd name="T1" fmla="*/ 199 h 223"/>
                <a:gd name="T2" fmla="*/ 21 w 278"/>
                <a:gd name="T3" fmla="*/ 223 h 223"/>
                <a:gd name="T4" fmla="*/ 139 w 278"/>
                <a:gd name="T5" fmla="*/ 215 h 223"/>
                <a:gd name="T6" fmla="*/ 257 w 278"/>
                <a:gd name="T7" fmla="*/ 223 h 223"/>
                <a:gd name="T8" fmla="*/ 270 w 278"/>
                <a:gd name="T9" fmla="*/ 199 h 223"/>
                <a:gd name="T10" fmla="*/ 207 w 278"/>
                <a:gd name="T11" fmla="*/ 113 h 223"/>
                <a:gd name="T12" fmla="*/ 155 w 278"/>
                <a:gd name="T13" fmla="*/ 13 h 223"/>
                <a:gd name="T14" fmla="*/ 126 w 278"/>
                <a:gd name="T15" fmla="*/ 13 h 223"/>
                <a:gd name="T16" fmla="*/ 75 w 278"/>
                <a:gd name="T17" fmla="*/ 106 h 223"/>
                <a:gd name="T18" fmla="*/ 8 w 278"/>
                <a:gd name="T19" fmla="*/ 19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23">
                  <a:moveTo>
                    <a:pt x="8" y="199"/>
                  </a:moveTo>
                  <a:cubicBezTo>
                    <a:pt x="0" y="212"/>
                    <a:pt x="6" y="223"/>
                    <a:pt x="21" y="223"/>
                  </a:cubicBezTo>
                  <a:cubicBezTo>
                    <a:pt x="21" y="223"/>
                    <a:pt x="80" y="215"/>
                    <a:pt x="139" y="215"/>
                  </a:cubicBezTo>
                  <a:cubicBezTo>
                    <a:pt x="199" y="215"/>
                    <a:pt x="257" y="223"/>
                    <a:pt x="257" y="223"/>
                  </a:cubicBezTo>
                  <a:cubicBezTo>
                    <a:pt x="272" y="223"/>
                    <a:pt x="278" y="212"/>
                    <a:pt x="270" y="199"/>
                  </a:cubicBezTo>
                  <a:cubicBezTo>
                    <a:pt x="270" y="199"/>
                    <a:pt x="232" y="156"/>
                    <a:pt x="207" y="113"/>
                  </a:cubicBezTo>
                  <a:cubicBezTo>
                    <a:pt x="179" y="65"/>
                    <a:pt x="155" y="13"/>
                    <a:pt x="155" y="13"/>
                  </a:cubicBezTo>
                  <a:cubicBezTo>
                    <a:pt x="147" y="0"/>
                    <a:pt x="134" y="0"/>
                    <a:pt x="126" y="13"/>
                  </a:cubicBezTo>
                  <a:cubicBezTo>
                    <a:pt x="126" y="13"/>
                    <a:pt x="102" y="60"/>
                    <a:pt x="75" y="106"/>
                  </a:cubicBezTo>
                  <a:cubicBezTo>
                    <a:pt x="49" y="150"/>
                    <a:pt x="8" y="199"/>
                    <a:pt x="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Line 10">
              <a:extLst>
                <a:ext uri="{FF2B5EF4-FFF2-40B4-BE49-F238E27FC236}">
                  <a16:creationId xmlns:a16="http://schemas.microsoft.com/office/drawing/2014/main" id="{E07D9C67-D5BC-436B-8E9C-FE1731FC3B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BAA64F9D-D619-4D4A-A5E1-38A7F722C7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2944635E-3729-4C11-8D73-A44B89740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1324"/>
              <a:ext cx="655" cy="1044"/>
            </a:xfrm>
            <a:custGeom>
              <a:avLst/>
              <a:gdLst>
                <a:gd name="T0" fmla="*/ 272 w 276"/>
                <a:gd name="T1" fmla="*/ 21 h 440"/>
                <a:gd name="T2" fmla="*/ 169 w 276"/>
                <a:gd name="T3" fmla="*/ 252 h 440"/>
                <a:gd name="T4" fmla="*/ 35 w 276"/>
                <a:gd name="T5" fmla="*/ 425 h 440"/>
                <a:gd name="T6" fmla="*/ 0 w 276"/>
                <a:gd name="T7" fmla="*/ 423 h 440"/>
                <a:gd name="T8" fmla="*/ 0 w 276"/>
                <a:gd name="T9" fmla="*/ 220 h 440"/>
                <a:gd name="T10" fmla="*/ 61 w 276"/>
                <a:gd name="T11" fmla="*/ 114 h 440"/>
                <a:gd name="T12" fmla="*/ 249 w 276"/>
                <a:gd name="T13" fmla="*/ 5 h 440"/>
                <a:gd name="T14" fmla="*/ 272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272" y="21"/>
                  </a:moveTo>
                  <a:cubicBezTo>
                    <a:pt x="254" y="73"/>
                    <a:pt x="220" y="163"/>
                    <a:pt x="169" y="252"/>
                  </a:cubicBezTo>
                  <a:cubicBezTo>
                    <a:pt x="133" y="313"/>
                    <a:pt x="79" y="377"/>
                    <a:pt x="35" y="425"/>
                  </a:cubicBezTo>
                  <a:cubicBezTo>
                    <a:pt x="20" y="440"/>
                    <a:pt x="0" y="436"/>
                    <a:pt x="0" y="4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81"/>
                    <a:pt x="27" y="134"/>
                    <a:pt x="61" y="11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8" y="0"/>
                    <a:pt x="276" y="8"/>
                    <a:pt x="27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C17DA25-B153-4365-B671-1214068E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2C8EB-3F37-4400-B8ED-75E00C18B7B3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A15679ED-C0ED-4D9B-ACBF-BF930BBE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116B70C-F468-4469-835A-30469D76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A5725E-3D22-47F4-AB60-A5886551D992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915122778"/>
      </p:ext>
    </p:extLst>
  </p:cSld>
  <p:clrMapOvr>
    <a:masterClrMapping/>
  </p:clrMapOvr>
  <p:transition spd="slow" advTm="2000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1B87890-7A68-4322-8962-C8560D2C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9E855-6C3C-441D-AEB6-0D861389DCC9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B76997-6BD6-461E-881F-E6384E9A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867BDA-B76F-4145-AB84-60AA95B9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F26BC-F835-4BF5-A1E6-D9B7F515658C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042346694"/>
      </p:ext>
    </p:extLst>
  </p:cSld>
  <p:clrMapOvr>
    <a:masterClrMapping/>
  </p:clrMapOvr>
  <p:transition spd="slow" advTm="2000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2F1B263-7EE7-4CF0-83C8-7B7CB5B2E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D277B-58BA-4AE7-8DED-56D245EA0585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B1CF7F9-5EA1-40C2-BB1C-61ED8579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270AEFC-8C04-425F-809B-3CAAB296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0CE031-8E54-4EF5-B390-C196A44AB3DE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66403333"/>
      </p:ext>
    </p:extLst>
  </p:cSld>
  <p:clrMapOvr>
    <a:masterClrMapping/>
  </p:clrMapOvr>
  <p:transition spd="slow" advTm="2000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AC88FE2-E0CE-4908-8C36-9DABB4F5D68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FC1EE96-0D5F-4ECE-9805-2FCBF40DB3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4CFC0-34C9-4C4D-BAB2-4FD47AECB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55A25A5-CDCD-4B80-96FB-07F2233E9355}" type="datetimeFigureOut">
              <a:rPr lang="en-US"/>
              <a:pPr>
                <a:defRPr/>
              </a:pPr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42F74-8709-4458-9500-B51F5A1F2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C24DE-3A2C-4D53-AF7F-E899659EF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9FA3A8"/>
                </a:solidFill>
              </a:defRPr>
            </a:lvl1pPr>
          </a:lstStyle>
          <a:p>
            <a:fld id="{A9DD9415-86E2-48AF-B7F5-F7CAEBEE10CC}" type="slidenum">
              <a:rPr lang="en-US" altLang="vi-VN"/>
              <a:pPr/>
              <a:t>‹#›</a:t>
            </a:fld>
            <a:endParaRPr lang="en-US" alt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6" r:id="rId7"/>
    <p:sldLayoutId id="2147484301" r:id="rId8"/>
    <p:sldLayoutId id="2147484302" r:id="rId9"/>
    <p:sldLayoutId id="2147484303" r:id="rId10"/>
    <p:sldLayoutId id="2147484304" r:id="rId11"/>
    <p:sldLayoutId id="2147484307" r:id="rId12"/>
    <p:sldLayoutId id="2147484308" r:id="rId13"/>
    <p:sldLayoutId id="2147484309" r:id="rId14"/>
    <p:sldLayoutId id="2147484310" r:id="rId15"/>
    <p:sldLayoutId id="2147484311" r:id="rId16"/>
    <p:sldLayoutId id="2147484312" r:id="rId17"/>
  </p:sldLayoutIdLst>
  <p:transition spd="slow" advTm="2000">
    <p:blinds dir="vert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jpe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12A162B-35E9-4187-A12A-602CE566566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892810" y="-640436"/>
            <a:ext cx="6988809" cy="7446155"/>
            <a:chOff x="3053" y="1324"/>
            <a:chExt cx="1574" cy="1677"/>
          </a:xfrm>
          <a:gradFill>
            <a:gsLst>
              <a:gs pos="0">
                <a:schemeClr val="accent5">
                  <a:lumMod val="67000"/>
                  <a:alpha val="0"/>
                </a:schemeClr>
              </a:gs>
              <a:gs pos="48000">
                <a:schemeClr val="accent3">
                  <a:alpha val="0"/>
                </a:schemeClr>
              </a:gs>
              <a:gs pos="100000">
                <a:schemeClr val="accent6">
                  <a:alpha val="16000"/>
                </a:schemeClr>
              </a:gs>
            </a:gsLst>
            <a:path path="circle">
              <a:fillToRect l="100000" t="100000"/>
            </a:path>
          </a:gradFill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0F6A226-5DDE-4C80-A1E0-39044D02F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1324"/>
              <a:ext cx="655" cy="1044"/>
            </a:xfrm>
            <a:custGeom>
              <a:avLst/>
              <a:gdLst>
                <a:gd name="T0" fmla="*/ 4 w 276"/>
                <a:gd name="T1" fmla="*/ 21 h 440"/>
                <a:gd name="T2" fmla="*/ 107 w 276"/>
                <a:gd name="T3" fmla="*/ 252 h 440"/>
                <a:gd name="T4" fmla="*/ 241 w 276"/>
                <a:gd name="T5" fmla="*/ 425 h 440"/>
                <a:gd name="T6" fmla="*/ 275 w 276"/>
                <a:gd name="T7" fmla="*/ 423 h 440"/>
                <a:gd name="T8" fmla="*/ 276 w 276"/>
                <a:gd name="T9" fmla="*/ 220 h 440"/>
                <a:gd name="T10" fmla="*/ 215 w 276"/>
                <a:gd name="T11" fmla="*/ 114 h 440"/>
                <a:gd name="T12" fmla="*/ 26 w 276"/>
                <a:gd name="T13" fmla="*/ 5 h 440"/>
                <a:gd name="T14" fmla="*/ 4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4" y="21"/>
                  </a:moveTo>
                  <a:cubicBezTo>
                    <a:pt x="22" y="73"/>
                    <a:pt x="56" y="163"/>
                    <a:pt x="107" y="252"/>
                  </a:cubicBezTo>
                  <a:cubicBezTo>
                    <a:pt x="143" y="313"/>
                    <a:pt x="197" y="377"/>
                    <a:pt x="241" y="425"/>
                  </a:cubicBezTo>
                  <a:cubicBezTo>
                    <a:pt x="255" y="440"/>
                    <a:pt x="276" y="436"/>
                    <a:pt x="275" y="423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6" y="181"/>
                    <a:pt x="248" y="134"/>
                    <a:pt x="215" y="11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7" y="0"/>
                    <a:pt x="0" y="8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81B1B0E-C878-4347-9AEF-E79C44A35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548"/>
              <a:ext cx="1260" cy="453"/>
            </a:xfrm>
            <a:custGeom>
              <a:avLst/>
              <a:gdLst>
                <a:gd name="T0" fmla="*/ 519 w 531"/>
                <a:gd name="T1" fmla="*/ 32 h 191"/>
                <a:gd name="T2" fmla="*/ 269 w 531"/>
                <a:gd name="T3" fmla="*/ 0 h 191"/>
                <a:gd name="T4" fmla="*/ 14 w 531"/>
                <a:gd name="T5" fmla="*/ 32 h 191"/>
                <a:gd name="T6" fmla="*/ 9 w 531"/>
                <a:gd name="T7" fmla="*/ 59 h 191"/>
                <a:gd name="T8" fmla="*/ 204 w 531"/>
                <a:gd name="T9" fmla="*/ 171 h 191"/>
                <a:gd name="T10" fmla="*/ 326 w 531"/>
                <a:gd name="T11" fmla="*/ 172 h 191"/>
                <a:gd name="T12" fmla="*/ 520 w 531"/>
                <a:gd name="T13" fmla="*/ 60 h 191"/>
                <a:gd name="T14" fmla="*/ 519 w 531"/>
                <a:gd name="T15" fmla="*/ 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91">
                  <a:moveTo>
                    <a:pt x="519" y="32"/>
                  </a:moveTo>
                  <a:cubicBezTo>
                    <a:pt x="457" y="17"/>
                    <a:pt x="365" y="0"/>
                    <a:pt x="269" y="0"/>
                  </a:cubicBezTo>
                  <a:cubicBezTo>
                    <a:pt x="175" y="0"/>
                    <a:pt x="80" y="17"/>
                    <a:pt x="14" y="32"/>
                  </a:cubicBezTo>
                  <a:cubicBezTo>
                    <a:pt x="0" y="36"/>
                    <a:pt x="1" y="53"/>
                    <a:pt x="9" y="59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38" y="191"/>
                    <a:pt x="293" y="191"/>
                    <a:pt x="326" y="172"/>
                  </a:cubicBezTo>
                  <a:cubicBezTo>
                    <a:pt x="520" y="60"/>
                    <a:pt x="520" y="60"/>
                    <a:pt x="520" y="60"/>
                  </a:cubicBezTo>
                  <a:cubicBezTo>
                    <a:pt x="530" y="54"/>
                    <a:pt x="531" y="35"/>
                    <a:pt x="51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1" name="Line 7">
              <a:extLst>
                <a:ext uri="{FF2B5EF4-FFF2-40B4-BE49-F238E27FC236}">
                  <a16:creationId xmlns:a16="http://schemas.microsoft.com/office/drawing/2014/main" id="{C847AAD6-2D40-4460-BBD6-D4E8DE6CE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8EA0A626-A608-4284-9761-5314C728B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0638716-A7F4-4D0C-898F-77763492B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782"/>
              <a:ext cx="660" cy="529"/>
            </a:xfrm>
            <a:custGeom>
              <a:avLst/>
              <a:gdLst>
                <a:gd name="T0" fmla="*/ 8 w 278"/>
                <a:gd name="T1" fmla="*/ 199 h 223"/>
                <a:gd name="T2" fmla="*/ 21 w 278"/>
                <a:gd name="T3" fmla="*/ 223 h 223"/>
                <a:gd name="T4" fmla="*/ 139 w 278"/>
                <a:gd name="T5" fmla="*/ 215 h 223"/>
                <a:gd name="T6" fmla="*/ 257 w 278"/>
                <a:gd name="T7" fmla="*/ 223 h 223"/>
                <a:gd name="T8" fmla="*/ 270 w 278"/>
                <a:gd name="T9" fmla="*/ 199 h 223"/>
                <a:gd name="T10" fmla="*/ 207 w 278"/>
                <a:gd name="T11" fmla="*/ 113 h 223"/>
                <a:gd name="T12" fmla="*/ 155 w 278"/>
                <a:gd name="T13" fmla="*/ 13 h 223"/>
                <a:gd name="T14" fmla="*/ 126 w 278"/>
                <a:gd name="T15" fmla="*/ 13 h 223"/>
                <a:gd name="T16" fmla="*/ 75 w 278"/>
                <a:gd name="T17" fmla="*/ 106 h 223"/>
                <a:gd name="T18" fmla="*/ 8 w 278"/>
                <a:gd name="T19" fmla="*/ 19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23">
                  <a:moveTo>
                    <a:pt x="8" y="199"/>
                  </a:moveTo>
                  <a:cubicBezTo>
                    <a:pt x="0" y="212"/>
                    <a:pt x="6" y="223"/>
                    <a:pt x="21" y="223"/>
                  </a:cubicBezTo>
                  <a:cubicBezTo>
                    <a:pt x="21" y="223"/>
                    <a:pt x="80" y="215"/>
                    <a:pt x="139" y="215"/>
                  </a:cubicBezTo>
                  <a:cubicBezTo>
                    <a:pt x="199" y="215"/>
                    <a:pt x="257" y="223"/>
                    <a:pt x="257" y="223"/>
                  </a:cubicBezTo>
                  <a:cubicBezTo>
                    <a:pt x="272" y="223"/>
                    <a:pt x="278" y="212"/>
                    <a:pt x="270" y="199"/>
                  </a:cubicBezTo>
                  <a:cubicBezTo>
                    <a:pt x="270" y="199"/>
                    <a:pt x="232" y="156"/>
                    <a:pt x="207" y="113"/>
                  </a:cubicBezTo>
                  <a:cubicBezTo>
                    <a:pt x="179" y="65"/>
                    <a:pt x="155" y="13"/>
                    <a:pt x="155" y="13"/>
                  </a:cubicBezTo>
                  <a:cubicBezTo>
                    <a:pt x="147" y="0"/>
                    <a:pt x="134" y="0"/>
                    <a:pt x="126" y="13"/>
                  </a:cubicBezTo>
                  <a:cubicBezTo>
                    <a:pt x="126" y="13"/>
                    <a:pt x="102" y="60"/>
                    <a:pt x="75" y="106"/>
                  </a:cubicBezTo>
                  <a:cubicBezTo>
                    <a:pt x="49" y="150"/>
                    <a:pt x="8" y="199"/>
                    <a:pt x="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Line 10">
              <a:extLst>
                <a:ext uri="{FF2B5EF4-FFF2-40B4-BE49-F238E27FC236}">
                  <a16:creationId xmlns:a16="http://schemas.microsoft.com/office/drawing/2014/main" id="{A3C9BB99-3D69-4E2C-B107-D3845DD3E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1417A90B-3438-4D42-9875-6B23F93FA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82C1FE2-A705-4415-8BFA-5CD8DFFFC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1324"/>
              <a:ext cx="655" cy="1044"/>
            </a:xfrm>
            <a:custGeom>
              <a:avLst/>
              <a:gdLst>
                <a:gd name="T0" fmla="*/ 272 w 276"/>
                <a:gd name="T1" fmla="*/ 21 h 440"/>
                <a:gd name="T2" fmla="*/ 169 w 276"/>
                <a:gd name="T3" fmla="*/ 252 h 440"/>
                <a:gd name="T4" fmla="*/ 35 w 276"/>
                <a:gd name="T5" fmla="*/ 425 h 440"/>
                <a:gd name="T6" fmla="*/ 0 w 276"/>
                <a:gd name="T7" fmla="*/ 423 h 440"/>
                <a:gd name="T8" fmla="*/ 0 w 276"/>
                <a:gd name="T9" fmla="*/ 220 h 440"/>
                <a:gd name="T10" fmla="*/ 61 w 276"/>
                <a:gd name="T11" fmla="*/ 114 h 440"/>
                <a:gd name="T12" fmla="*/ 249 w 276"/>
                <a:gd name="T13" fmla="*/ 5 h 440"/>
                <a:gd name="T14" fmla="*/ 272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272" y="21"/>
                  </a:moveTo>
                  <a:cubicBezTo>
                    <a:pt x="254" y="73"/>
                    <a:pt x="220" y="163"/>
                    <a:pt x="169" y="252"/>
                  </a:cubicBezTo>
                  <a:cubicBezTo>
                    <a:pt x="133" y="313"/>
                    <a:pt x="79" y="377"/>
                    <a:pt x="35" y="425"/>
                  </a:cubicBezTo>
                  <a:cubicBezTo>
                    <a:pt x="20" y="440"/>
                    <a:pt x="0" y="436"/>
                    <a:pt x="0" y="4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81"/>
                    <a:pt x="27" y="134"/>
                    <a:pt x="61" y="11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8" y="0"/>
                    <a:pt x="276" y="8"/>
                    <a:pt x="27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318BBD-61DE-4EB9-B0C9-EB6BFCDFCC10}"/>
              </a:ext>
            </a:extLst>
          </p:cNvPr>
          <p:cNvSpPr txBox="1"/>
          <p:nvPr/>
        </p:nvSpPr>
        <p:spPr bwMode="auto">
          <a:xfrm>
            <a:off x="4419600" y="4338638"/>
            <a:ext cx="346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latin typeface="Source Sans Pro" panose="020B0503030403020204" pitchFamily="34" charset="0"/>
              </a:rPr>
              <a:t>Business </a:t>
            </a:r>
            <a:r>
              <a:rPr lang="en-US" sz="40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AFBF09AD-6DA6-49D7-BEF4-CC9941F96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63" y="1817688"/>
            <a:ext cx="2944812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6FF6EE60-211A-4279-80DB-F4C23D642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096963"/>
            <a:ext cx="6916738" cy="7080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ĐÁNH GIÁ </a:t>
            </a: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THỊ TRƯỜNG 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1F86E049-5DD0-4CBA-86C9-0FDABDC81E7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96988" y="2157413"/>
            <a:ext cx="3965575" cy="3908425"/>
            <a:chOff x="1975" y="319"/>
            <a:chExt cx="3734" cy="3680"/>
          </a:xfrm>
        </p:grpSpPr>
        <p:sp>
          <p:nvSpPr>
            <p:cNvPr id="18450" name="Freeform 5">
              <a:extLst>
                <a:ext uri="{FF2B5EF4-FFF2-40B4-BE49-F238E27FC236}">
                  <a16:creationId xmlns:a16="http://schemas.microsoft.com/office/drawing/2014/main" id="{0FE02C23-8A88-44BD-9AD5-3521B92B1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" y="1717"/>
              <a:ext cx="0" cy="29"/>
            </a:xfrm>
            <a:custGeom>
              <a:avLst/>
              <a:gdLst>
                <a:gd name="T0" fmla="*/ 0 h 29"/>
                <a:gd name="T1" fmla="*/ 29 h 29"/>
                <a:gd name="T2" fmla="*/ 0 h 2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29">
                  <a:moveTo>
                    <a:pt x="0" y="0"/>
                  </a:move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2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8451" name="Line 6">
              <a:extLst>
                <a:ext uri="{FF2B5EF4-FFF2-40B4-BE49-F238E27FC236}">
                  <a16:creationId xmlns:a16="http://schemas.microsoft.com/office/drawing/2014/main" id="{E13FCE83-61B0-4B20-949E-996E6E1E5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9" y="1717"/>
              <a:ext cx="0" cy="2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8452" name="Freeform 7">
              <a:extLst>
                <a:ext uri="{FF2B5EF4-FFF2-40B4-BE49-F238E27FC236}">
                  <a16:creationId xmlns:a16="http://schemas.microsoft.com/office/drawing/2014/main" id="{A49C2C45-C35D-43F2-917D-C9026A447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319"/>
              <a:ext cx="0" cy="9"/>
            </a:xfrm>
            <a:custGeom>
              <a:avLst/>
              <a:gdLst>
                <a:gd name="T0" fmla="*/ 9 h 9"/>
                <a:gd name="T1" fmla="*/ 0 h 9"/>
                <a:gd name="T2" fmla="*/ 9 h 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434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8453" name="Line 8">
              <a:extLst>
                <a:ext uri="{FF2B5EF4-FFF2-40B4-BE49-F238E27FC236}">
                  <a16:creationId xmlns:a16="http://schemas.microsoft.com/office/drawing/2014/main" id="{EEDBD869-67BE-409D-9E39-0BA5D9691F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8" y="319"/>
              <a:ext cx="0" cy="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2664C8D-7A76-46D1-B614-AAE2DEDE7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" y="746"/>
              <a:ext cx="1821" cy="1383"/>
            </a:xfrm>
            <a:custGeom>
              <a:avLst/>
              <a:gdLst>
                <a:gd name="T0" fmla="*/ 770 w 770"/>
                <a:gd name="T1" fmla="*/ 584 h 584"/>
                <a:gd name="T2" fmla="*/ 542 w 770"/>
                <a:gd name="T3" fmla="*/ 315 h 584"/>
                <a:gd name="T4" fmla="*/ 244 w 770"/>
                <a:gd name="T5" fmla="*/ 46 h 584"/>
                <a:gd name="T6" fmla="*/ 150 w 770"/>
                <a:gd name="T7" fmla="*/ 61 h 584"/>
                <a:gd name="T8" fmla="*/ 0 w 770"/>
                <a:gd name="T9" fmla="*/ 0 h 584"/>
                <a:gd name="T10" fmla="*/ 0 w 770"/>
                <a:gd name="T11" fmla="*/ 584 h 584"/>
                <a:gd name="T12" fmla="*/ 770 w 770"/>
                <a:gd name="T13" fmla="*/ 5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0" h="584">
                  <a:moveTo>
                    <a:pt x="770" y="584"/>
                  </a:moveTo>
                  <a:cubicBezTo>
                    <a:pt x="761" y="453"/>
                    <a:pt x="667" y="345"/>
                    <a:pt x="542" y="315"/>
                  </a:cubicBezTo>
                  <a:cubicBezTo>
                    <a:pt x="527" y="164"/>
                    <a:pt x="399" y="46"/>
                    <a:pt x="244" y="46"/>
                  </a:cubicBezTo>
                  <a:cubicBezTo>
                    <a:pt x="211" y="46"/>
                    <a:pt x="179" y="52"/>
                    <a:pt x="150" y="61"/>
                  </a:cubicBezTo>
                  <a:cubicBezTo>
                    <a:pt x="107" y="28"/>
                    <a:pt x="56" y="6"/>
                    <a:pt x="0" y="0"/>
                  </a:cubicBezTo>
                  <a:cubicBezTo>
                    <a:pt x="0" y="584"/>
                    <a:pt x="0" y="584"/>
                    <a:pt x="0" y="584"/>
                  </a:cubicBezTo>
                  <a:lnTo>
                    <a:pt x="770" y="5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98879"/>
                </a:solidFill>
                <a:latin typeface="+mn-lt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3DABB7B-B5B9-4B90-9DBA-3C23245BB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" y="746"/>
              <a:ext cx="1821" cy="1383"/>
            </a:xfrm>
            <a:custGeom>
              <a:avLst/>
              <a:gdLst>
                <a:gd name="T0" fmla="*/ 770 w 770"/>
                <a:gd name="T1" fmla="*/ 584 h 584"/>
                <a:gd name="T2" fmla="*/ 0 w 770"/>
                <a:gd name="T3" fmla="*/ 0 h 584"/>
                <a:gd name="T4" fmla="*/ 0 w 770"/>
                <a:gd name="T5" fmla="*/ 584 h 584"/>
                <a:gd name="T6" fmla="*/ 770 w 770"/>
                <a:gd name="T7" fmla="*/ 5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0" h="584">
                  <a:moveTo>
                    <a:pt x="770" y="584"/>
                  </a:moveTo>
                  <a:cubicBezTo>
                    <a:pt x="481" y="356"/>
                    <a:pt x="45" y="50"/>
                    <a:pt x="0" y="0"/>
                  </a:cubicBezTo>
                  <a:cubicBezTo>
                    <a:pt x="0" y="584"/>
                    <a:pt x="0" y="584"/>
                    <a:pt x="0" y="584"/>
                  </a:cubicBezTo>
                  <a:lnTo>
                    <a:pt x="770" y="58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98879"/>
                </a:solidFill>
                <a:latin typeface="+mn-lt"/>
              </a:endParaRPr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505EF046-FB5D-495F-A5DF-2137F74E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742"/>
              <a:ext cx="1785" cy="1387"/>
            </a:xfrm>
            <a:custGeom>
              <a:avLst/>
              <a:gdLst>
                <a:gd name="T0" fmla="*/ 754 w 754"/>
                <a:gd name="T1" fmla="*/ 2 h 586"/>
                <a:gd name="T2" fmla="*/ 719 w 754"/>
                <a:gd name="T3" fmla="*/ 0 h 586"/>
                <a:gd name="T4" fmla="*/ 544 w 754"/>
                <a:gd name="T5" fmla="*/ 56 h 586"/>
                <a:gd name="T6" fmla="*/ 472 w 754"/>
                <a:gd name="T7" fmla="*/ 45 h 586"/>
                <a:gd name="T8" fmla="*/ 235 w 754"/>
                <a:gd name="T9" fmla="*/ 224 h 586"/>
                <a:gd name="T10" fmla="*/ 62 w 754"/>
                <a:gd name="T11" fmla="*/ 426 h 586"/>
                <a:gd name="T12" fmla="*/ 68 w 754"/>
                <a:gd name="T13" fmla="*/ 474 h 586"/>
                <a:gd name="T14" fmla="*/ 0 w 754"/>
                <a:gd name="T15" fmla="*/ 586 h 586"/>
                <a:gd name="T16" fmla="*/ 754 w 754"/>
                <a:gd name="T17" fmla="*/ 586 h 586"/>
                <a:gd name="T18" fmla="*/ 754 w 754"/>
                <a:gd name="T19" fmla="*/ 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586">
                  <a:moveTo>
                    <a:pt x="754" y="2"/>
                  </a:moveTo>
                  <a:cubicBezTo>
                    <a:pt x="742" y="0"/>
                    <a:pt x="731" y="0"/>
                    <a:pt x="719" y="0"/>
                  </a:cubicBezTo>
                  <a:cubicBezTo>
                    <a:pt x="654" y="0"/>
                    <a:pt x="594" y="21"/>
                    <a:pt x="544" y="56"/>
                  </a:cubicBezTo>
                  <a:cubicBezTo>
                    <a:pt x="521" y="49"/>
                    <a:pt x="497" y="45"/>
                    <a:pt x="472" y="45"/>
                  </a:cubicBezTo>
                  <a:cubicBezTo>
                    <a:pt x="359" y="45"/>
                    <a:pt x="264" y="121"/>
                    <a:pt x="235" y="224"/>
                  </a:cubicBezTo>
                  <a:cubicBezTo>
                    <a:pt x="137" y="239"/>
                    <a:pt x="62" y="324"/>
                    <a:pt x="62" y="426"/>
                  </a:cubicBezTo>
                  <a:cubicBezTo>
                    <a:pt x="62" y="442"/>
                    <a:pt x="64" y="458"/>
                    <a:pt x="68" y="474"/>
                  </a:cubicBezTo>
                  <a:cubicBezTo>
                    <a:pt x="37" y="505"/>
                    <a:pt x="14" y="544"/>
                    <a:pt x="0" y="586"/>
                  </a:cubicBezTo>
                  <a:cubicBezTo>
                    <a:pt x="754" y="586"/>
                    <a:pt x="754" y="586"/>
                    <a:pt x="754" y="586"/>
                  </a:cubicBezTo>
                  <a:lnTo>
                    <a:pt x="754" y="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98879"/>
                </a:solidFill>
                <a:latin typeface="+mn-lt"/>
              </a:endParaRPr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A845C7D1-009F-47C6-85D9-5461C73B4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742"/>
              <a:ext cx="1785" cy="1387"/>
            </a:xfrm>
            <a:custGeom>
              <a:avLst/>
              <a:gdLst>
                <a:gd name="T0" fmla="*/ 754 w 754"/>
                <a:gd name="T1" fmla="*/ 2 h 586"/>
                <a:gd name="T2" fmla="*/ 0 w 754"/>
                <a:gd name="T3" fmla="*/ 586 h 586"/>
                <a:gd name="T4" fmla="*/ 754 w 754"/>
                <a:gd name="T5" fmla="*/ 586 h 586"/>
                <a:gd name="T6" fmla="*/ 754 w 754"/>
                <a:gd name="T7" fmla="*/ 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4" h="586">
                  <a:moveTo>
                    <a:pt x="754" y="2"/>
                  </a:moveTo>
                  <a:cubicBezTo>
                    <a:pt x="742" y="0"/>
                    <a:pt x="269" y="394"/>
                    <a:pt x="0" y="586"/>
                  </a:cubicBezTo>
                  <a:cubicBezTo>
                    <a:pt x="754" y="586"/>
                    <a:pt x="754" y="586"/>
                    <a:pt x="754" y="586"/>
                  </a:cubicBezTo>
                  <a:lnTo>
                    <a:pt x="754" y="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398879"/>
                </a:solidFill>
                <a:latin typeface="+mn-lt"/>
              </a:endParaRPr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5F466CEE-AA68-4FCE-91AE-A3B195BD1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" y="2129"/>
              <a:ext cx="1824" cy="1870"/>
            </a:xfrm>
            <a:custGeom>
              <a:avLst/>
              <a:gdLst>
                <a:gd name="T0" fmla="*/ 770 w 771"/>
                <a:gd name="T1" fmla="*/ 0 h 790"/>
                <a:gd name="T2" fmla="*/ 0 w 771"/>
                <a:gd name="T3" fmla="*/ 0 h 790"/>
                <a:gd name="T4" fmla="*/ 0 w 771"/>
                <a:gd name="T5" fmla="*/ 508 h 790"/>
                <a:gd name="T6" fmla="*/ 111 w 771"/>
                <a:gd name="T7" fmla="*/ 541 h 790"/>
                <a:gd name="T8" fmla="*/ 170 w 771"/>
                <a:gd name="T9" fmla="*/ 532 h 790"/>
                <a:gd name="T10" fmla="*/ 437 w 771"/>
                <a:gd name="T11" fmla="*/ 790 h 790"/>
                <a:gd name="T12" fmla="*/ 520 w 771"/>
                <a:gd name="T13" fmla="*/ 790 h 790"/>
                <a:gd name="T14" fmla="*/ 410 w 771"/>
                <a:gd name="T15" fmla="*/ 582 h 790"/>
                <a:gd name="T16" fmla="*/ 472 w 771"/>
                <a:gd name="T17" fmla="*/ 589 h 790"/>
                <a:gd name="T18" fmla="*/ 771 w 771"/>
                <a:gd name="T19" fmla="*/ 289 h 790"/>
                <a:gd name="T20" fmla="*/ 740 w 771"/>
                <a:gd name="T21" fmla="*/ 156 h 790"/>
                <a:gd name="T22" fmla="*/ 771 w 771"/>
                <a:gd name="T23" fmla="*/ 22 h 790"/>
                <a:gd name="T24" fmla="*/ 770 w 771"/>
                <a:gd name="T25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1" h="790">
                  <a:moveTo>
                    <a:pt x="77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08"/>
                    <a:pt x="0" y="508"/>
                    <a:pt x="0" y="508"/>
                  </a:cubicBezTo>
                  <a:cubicBezTo>
                    <a:pt x="32" y="529"/>
                    <a:pt x="70" y="541"/>
                    <a:pt x="111" y="541"/>
                  </a:cubicBezTo>
                  <a:cubicBezTo>
                    <a:pt x="131" y="541"/>
                    <a:pt x="151" y="538"/>
                    <a:pt x="170" y="532"/>
                  </a:cubicBezTo>
                  <a:cubicBezTo>
                    <a:pt x="213" y="624"/>
                    <a:pt x="301" y="771"/>
                    <a:pt x="437" y="790"/>
                  </a:cubicBezTo>
                  <a:cubicBezTo>
                    <a:pt x="520" y="790"/>
                    <a:pt x="520" y="790"/>
                    <a:pt x="520" y="790"/>
                  </a:cubicBezTo>
                  <a:cubicBezTo>
                    <a:pt x="520" y="790"/>
                    <a:pt x="431" y="723"/>
                    <a:pt x="410" y="582"/>
                  </a:cubicBezTo>
                  <a:cubicBezTo>
                    <a:pt x="430" y="587"/>
                    <a:pt x="451" y="589"/>
                    <a:pt x="472" y="589"/>
                  </a:cubicBezTo>
                  <a:cubicBezTo>
                    <a:pt x="637" y="589"/>
                    <a:pt x="771" y="455"/>
                    <a:pt x="771" y="289"/>
                  </a:cubicBezTo>
                  <a:cubicBezTo>
                    <a:pt x="771" y="241"/>
                    <a:pt x="760" y="196"/>
                    <a:pt x="740" y="156"/>
                  </a:cubicBezTo>
                  <a:cubicBezTo>
                    <a:pt x="760" y="116"/>
                    <a:pt x="771" y="70"/>
                    <a:pt x="771" y="22"/>
                  </a:cubicBezTo>
                  <a:cubicBezTo>
                    <a:pt x="771" y="15"/>
                    <a:pt x="771" y="7"/>
                    <a:pt x="77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98879"/>
                </a:solidFill>
                <a:latin typeface="+mn-lt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EB263272-B1D4-4959-804A-D83EC8708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" y="2129"/>
              <a:ext cx="1824" cy="1870"/>
            </a:xfrm>
            <a:custGeom>
              <a:avLst/>
              <a:gdLst>
                <a:gd name="T0" fmla="*/ 770 w 771"/>
                <a:gd name="T1" fmla="*/ 0 h 790"/>
                <a:gd name="T2" fmla="*/ 0 w 771"/>
                <a:gd name="T3" fmla="*/ 508 h 790"/>
                <a:gd name="T4" fmla="*/ 111 w 771"/>
                <a:gd name="T5" fmla="*/ 541 h 790"/>
                <a:gd name="T6" fmla="*/ 170 w 771"/>
                <a:gd name="T7" fmla="*/ 532 h 790"/>
                <a:gd name="T8" fmla="*/ 437 w 771"/>
                <a:gd name="T9" fmla="*/ 790 h 790"/>
                <a:gd name="T10" fmla="*/ 520 w 771"/>
                <a:gd name="T11" fmla="*/ 790 h 790"/>
                <a:gd name="T12" fmla="*/ 410 w 771"/>
                <a:gd name="T13" fmla="*/ 582 h 790"/>
                <a:gd name="T14" fmla="*/ 472 w 771"/>
                <a:gd name="T15" fmla="*/ 589 h 790"/>
                <a:gd name="T16" fmla="*/ 771 w 771"/>
                <a:gd name="T17" fmla="*/ 289 h 790"/>
                <a:gd name="T18" fmla="*/ 740 w 771"/>
                <a:gd name="T19" fmla="*/ 156 h 790"/>
                <a:gd name="T20" fmla="*/ 771 w 771"/>
                <a:gd name="T21" fmla="*/ 22 h 790"/>
                <a:gd name="T22" fmla="*/ 770 w 771"/>
                <a:gd name="T23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1" h="790">
                  <a:moveTo>
                    <a:pt x="77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32" y="529"/>
                    <a:pt x="70" y="541"/>
                    <a:pt x="111" y="541"/>
                  </a:cubicBezTo>
                  <a:cubicBezTo>
                    <a:pt x="131" y="541"/>
                    <a:pt x="151" y="538"/>
                    <a:pt x="170" y="532"/>
                  </a:cubicBezTo>
                  <a:cubicBezTo>
                    <a:pt x="213" y="624"/>
                    <a:pt x="301" y="771"/>
                    <a:pt x="437" y="790"/>
                  </a:cubicBezTo>
                  <a:cubicBezTo>
                    <a:pt x="520" y="790"/>
                    <a:pt x="520" y="790"/>
                    <a:pt x="520" y="790"/>
                  </a:cubicBezTo>
                  <a:cubicBezTo>
                    <a:pt x="520" y="790"/>
                    <a:pt x="431" y="723"/>
                    <a:pt x="410" y="582"/>
                  </a:cubicBezTo>
                  <a:cubicBezTo>
                    <a:pt x="430" y="587"/>
                    <a:pt x="451" y="589"/>
                    <a:pt x="472" y="589"/>
                  </a:cubicBezTo>
                  <a:cubicBezTo>
                    <a:pt x="637" y="589"/>
                    <a:pt x="771" y="455"/>
                    <a:pt x="771" y="289"/>
                  </a:cubicBezTo>
                  <a:cubicBezTo>
                    <a:pt x="771" y="241"/>
                    <a:pt x="760" y="196"/>
                    <a:pt x="740" y="156"/>
                  </a:cubicBezTo>
                  <a:cubicBezTo>
                    <a:pt x="760" y="116"/>
                    <a:pt x="771" y="70"/>
                    <a:pt x="771" y="22"/>
                  </a:cubicBezTo>
                  <a:cubicBezTo>
                    <a:pt x="771" y="15"/>
                    <a:pt x="771" y="7"/>
                    <a:pt x="7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98879"/>
                </a:solidFill>
                <a:latin typeface="+mn-lt"/>
              </a:endParaRPr>
            </a:p>
          </p:txBody>
        </p:sp>
        <p:sp>
          <p:nvSpPr>
            <p:cNvPr id="18460" name="Freeform 15">
              <a:extLst>
                <a:ext uri="{FF2B5EF4-FFF2-40B4-BE49-F238E27FC236}">
                  <a16:creationId xmlns:a16="http://schemas.microsoft.com/office/drawing/2014/main" id="{85F392C2-BD6C-42EA-9EF4-85FFF5AE9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129"/>
              <a:ext cx="1820" cy="1219"/>
            </a:xfrm>
            <a:custGeom>
              <a:avLst/>
              <a:gdLst>
                <a:gd name="T0" fmla="*/ 2625342 w 769"/>
                <a:gd name="T1" fmla="*/ 0 h 515"/>
                <a:gd name="T2" fmla="*/ 0 w 769"/>
                <a:gd name="T3" fmla="*/ 16489240 h 515"/>
                <a:gd name="T4" fmla="*/ 51769422 w 769"/>
                <a:gd name="T5" fmla="*/ 68286711 h 515"/>
                <a:gd name="T6" fmla="*/ 65416719 w 769"/>
                <a:gd name="T7" fmla="*/ 66559556 h 515"/>
                <a:gd name="T8" fmla="*/ 100649363 w 769"/>
                <a:gd name="T9" fmla="*/ 89230454 h 515"/>
                <a:gd name="T10" fmla="*/ 125053021 w 769"/>
                <a:gd name="T11" fmla="*/ 81133134 h 515"/>
                <a:gd name="T12" fmla="*/ 133015360 w 769"/>
                <a:gd name="T13" fmla="*/ 87987055 h 515"/>
                <a:gd name="T14" fmla="*/ 133015360 w 769"/>
                <a:gd name="T15" fmla="*/ 0 h 515"/>
                <a:gd name="T16" fmla="*/ 2625342 w 769"/>
                <a:gd name="T17" fmla="*/ 0 h 5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69" h="515">
                  <a:moveTo>
                    <a:pt x="15" y="0"/>
                  </a:moveTo>
                  <a:cubicBezTo>
                    <a:pt x="5" y="30"/>
                    <a:pt x="0" y="62"/>
                    <a:pt x="0" y="95"/>
                  </a:cubicBezTo>
                  <a:cubicBezTo>
                    <a:pt x="0" y="260"/>
                    <a:pt x="134" y="394"/>
                    <a:pt x="299" y="394"/>
                  </a:cubicBezTo>
                  <a:cubicBezTo>
                    <a:pt x="326" y="394"/>
                    <a:pt x="353" y="390"/>
                    <a:pt x="378" y="384"/>
                  </a:cubicBezTo>
                  <a:cubicBezTo>
                    <a:pt x="406" y="460"/>
                    <a:pt x="487" y="515"/>
                    <a:pt x="582" y="515"/>
                  </a:cubicBezTo>
                  <a:cubicBezTo>
                    <a:pt x="636" y="515"/>
                    <a:pt x="685" y="497"/>
                    <a:pt x="723" y="468"/>
                  </a:cubicBezTo>
                  <a:cubicBezTo>
                    <a:pt x="736" y="484"/>
                    <a:pt x="751" y="497"/>
                    <a:pt x="769" y="508"/>
                  </a:cubicBezTo>
                  <a:cubicBezTo>
                    <a:pt x="769" y="0"/>
                    <a:pt x="769" y="0"/>
                    <a:pt x="769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03E07A0D-F833-46C1-98B7-E327F0100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" y="2129"/>
              <a:ext cx="1821" cy="1218"/>
            </a:xfrm>
            <a:custGeom>
              <a:avLst/>
              <a:gdLst>
                <a:gd name="T0" fmla="*/ 15 w 769"/>
                <a:gd name="T1" fmla="*/ 0 h 515"/>
                <a:gd name="T2" fmla="*/ 0 w 769"/>
                <a:gd name="T3" fmla="*/ 95 h 515"/>
                <a:gd name="T4" fmla="*/ 299 w 769"/>
                <a:gd name="T5" fmla="*/ 394 h 515"/>
                <a:gd name="T6" fmla="*/ 378 w 769"/>
                <a:gd name="T7" fmla="*/ 384 h 515"/>
                <a:gd name="T8" fmla="*/ 582 w 769"/>
                <a:gd name="T9" fmla="*/ 515 h 515"/>
                <a:gd name="T10" fmla="*/ 723 w 769"/>
                <a:gd name="T11" fmla="*/ 468 h 515"/>
                <a:gd name="T12" fmla="*/ 769 w 769"/>
                <a:gd name="T13" fmla="*/ 508 h 515"/>
                <a:gd name="T14" fmla="*/ 15 w 769"/>
                <a:gd name="T15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9" h="515">
                  <a:moveTo>
                    <a:pt x="15" y="0"/>
                  </a:moveTo>
                  <a:cubicBezTo>
                    <a:pt x="5" y="30"/>
                    <a:pt x="0" y="62"/>
                    <a:pt x="0" y="95"/>
                  </a:cubicBezTo>
                  <a:cubicBezTo>
                    <a:pt x="0" y="260"/>
                    <a:pt x="134" y="394"/>
                    <a:pt x="299" y="394"/>
                  </a:cubicBezTo>
                  <a:cubicBezTo>
                    <a:pt x="326" y="394"/>
                    <a:pt x="353" y="390"/>
                    <a:pt x="378" y="384"/>
                  </a:cubicBezTo>
                  <a:cubicBezTo>
                    <a:pt x="406" y="460"/>
                    <a:pt x="487" y="515"/>
                    <a:pt x="582" y="515"/>
                  </a:cubicBezTo>
                  <a:cubicBezTo>
                    <a:pt x="636" y="515"/>
                    <a:pt x="685" y="497"/>
                    <a:pt x="723" y="468"/>
                  </a:cubicBezTo>
                  <a:cubicBezTo>
                    <a:pt x="736" y="484"/>
                    <a:pt x="751" y="497"/>
                    <a:pt x="769" y="508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98879"/>
                </a:solidFill>
                <a:latin typeface="+mn-lt"/>
              </a:endParaRPr>
            </a:p>
          </p:txBody>
        </p:sp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DA37197C-FBC8-408F-84C0-532DB39FA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5" y="1962"/>
              <a:ext cx="481" cy="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98879"/>
                </a:solidFill>
                <a:latin typeface="+mn-lt"/>
              </a:endParaRPr>
            </a:p>
          </p:txBody>
        </p:sp>
        <p:sp>
          <p:nvSpPr>
            <p:cNvPr id="56" name="Oval 18">
              <a:extLst>
                <a:ext uri="{FF2B5EF4-FFF2-40B4-BE49-F238E27FC236}">
                  <a16:creationId xmlns:a16="http://schemas.microsoft.com/office/drawing/2014/main" id="{C15D5EF0-8F77-42A9-85BB-0BC3A7CB4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" y="1193"/>
              <a:ext cx="480" cy="4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98879"/>
                </a:solidFill>
                <a:latin typeface="+mn-lt"/>
              </a:endParaRPr>
            </a:p>
          </p:txBody>
        </p:sp>
        <p:sp>
          <p:nvSpPr>
            <p:cNvPr id="18464" name="Oval 19">
              <a:extLst>
                <a:ext uri="{FF2B5EF4-FFF2-40B4-BE49-F238E27FC236}">
                  <a16:creationId xmlns:a16="http://schemas.microsoft.com/office/drawing/2014/main" id="{66A3E518-1497-4426-BFFE-48B01A29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" y="1810"/>
              <a:ext cx="483" cy="4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vi-VN" altLang="vi-VN">
                <a:solidFill>
                  <a:srgbClr val="398879"/>
                </a:solidFill>
              </a:endParaRPr>
            </a:p>
          </p:txBody>
        </p:sp>
        <p:sp>
          <p:nvSpPr>
            <p:cNvPr id="58" name="Oval 20">
              <a:extLst>
                <a:ext uri="{FF2B5EF4-FFF2-40B4-BE49-F238E27FC236}">
                  <a16:creationId xmlns:a16="http://schemas.microsoft.com/office/drawing/2014/main" id="{2A3B2BF6-06E0-4D17-954D-27537B3BA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430"/>
              <a:ext cx="483" cy="48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98879"/>
                </a:solidFill>
                <a:latin typeface="+mn-lt"/>
              </a:endParaRPr>
            </a:p>
          </p:txBody>
        </p: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1433021-1D28-4176-8928-F045025A2453}"/>
              </a:ext>
            </a:extLst>
          </p:cNvPr>
          <p:cNvSpPr/>
          <p:nvPr/>
        </p:nvSpPr>
        <p:spPr bwMode="auto">
          <a:xfrm>
            <a:off x="6323013" y="2468563"/>
            <a:ext cx="458787" cy="458787"/>
          </a:xfrm>
          <a:prstGeom prst="roundRect">
            <a:avLst>
              <a:gd name="adj" fmla="val 50000"/>
            </a:avLst>
          </a:prstGeom>
          <a:solidFill>
            <a:srgbClr val="3F9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dirty="0">
                <a:solidFill>
                  <a:schemeClr val="bg1"/>
                </a:solidFill>
                <a:latin typeface="FontAwesome" pitchFamily="2" charset="0"/>
              </a:rPr>
              <a:t>1</a:t>
            </a:r>
          </a:p>
        </p:txBody>
      </p:sp>
      <p:sp>
        <p:nvSpPr>
          <p:cNvPr id="91" name="Shape 2540">
            <a:extLst>
              <a:ext uri="{FF2B5EF4-FFF2-40B4-BE49-F238E27FC236}">
                <a16:creationId xmlns:a16="http://schemas.microsoft.com/office/drawing/2014/main" id="{48F24665-409E-4BEB-A0D3-E08A88CC659E}"/>
              </a:ext>
            </a:extLst>
          </p:cNvPr>
          <p:cNvSpPr/>
          <p:nvPr/>
        </p:nvSpPr>
        <p:spPr bwMode="auto">
          <a:xfrm>
            <a:off x="6540500" y="3451225"/>
            <a:ext cx="212725" cy="212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Light" charset="0"/>
              <a:ea typeface="Source Sans Pro Light" charset="0"/>
              <a:cs typeface="Source Sans Pro Light" charset="0"/>
              <a:sym typeface="Gill Sans"/>
            </a:endParaRPr>
          </a:p>
        </p:txBody>
      </p:sp>
      <p:sp>
        <p:nvSpPr>
          <p:cNvPr id="97" name="Shape 2540">
            <a:extLst>
              <a:ext uri="{FF2B5EF4-FFF2-40B4-BE49-F238E27FC236}">
                <a16:creationId xmlns:a16="http://schemas.microsoft.com/office/drawing/2014/main" id="{20F06493-B527-4943-854B-1FF9FE408BEB}"/>
              </a:ext>
            </a:extLst>
          </p:cNvPr>
          <p:cNvSpPr/>
          <p:nvPr/>
        </p:nvSpPr>
        <p:spPr bwMode="auto">
          <a:xfrm>
            <a:off x="6477000" y="5259388"/>
            <a:ext cx="212725" cy="212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Light" charset="0"/>
              <a:ea typeface="Source Sans Pro Light" charset="0"/>
              <a:cs typeface="Source Sans Pro Light" charset="0"/>
              <a:sym typeface="Gill Sans"/>
            </a:endParaRPr>
          </a:p>
        </p:txBody>
      </p:sp>
      <p:sp>
        <p:nvSpPr>
          <p:cNvPr id="103" name="Shape 2540">
            <a:extLst>
              <a:ext uri="{FF2B5EF4-FFF2-40B4-BE49-F238E27FC236}">
                <a16:creationId xmlns:a16="http://schemas.microsoft.com/office/drawing/2014/main" id="{3D6060C5-EB58-49D1-90D3-6DA16350777F}"/>
              </a:ext>
            </a:extLst>
          </p:cNvPr>
          <p:cNvSpPr/>
          <p:nvPr/>
        </p:nvSpPr>
        <p:spPr bwMode="auto">
          <a:xfrm>
            <a:off x="7635875" y="7221538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Light" charset="0"/>
              <a:ea typeface="Source Sans Pro Light" charset="0"/>
              <a:cs typeface="Source Sans Pro Light" charset="0"/>
              <a:sym typeface="Gill Sans"/>
            </a:endParaRP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50802908-54F1-4E60-9909-C956008E19A1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sp>
        <p:nvSpPr>
          <p:cNvPr id="2" name="Rounded Rectangle 85">
            <a:extLst>
              <a:ext uri="{FF2B5EF4-FFF2-40B4-BE49-F238E27FC236}">
                <a16:creationId xmlns:a16="http://schemas.microsoft.com/office/drawing/2014/main" id="{B8D32CE5-F76B-4CE9-9212-36CA82B42A96}"/>
              </a:ext>
            </a:extLst>
          </p:cNvPr>
          <p:cNvSpPr/>
          <p:nvPr/>
        </p:nvSpPr>
        <p:spPr bwMode="auto">
          <a:xfrm>
            <a:off x="6319838" y="5124450"/>
            <a:ext cx="458787" cy="458788"/>
          </a:xfrm>
          <a:prstGeom prst="roundRect">
            <a:avLst>
              <a:gd name="adj" fmla="val 50000"/>
            </a:avLst>
          </a:prstGeom>
          <a:solidFill>
            <a:srgbClr val="A4E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dirty="0">
                <a:solidFill>
                  <a:schemeClr val="bg1"/>
                </a:solidFill>
                <a:latin typeface="FontAwesome" pitchFamily="2" charset="0"/>
              </a:rPr>
              <a:t>4</a:t>
            </a:r>
          </a:p>
        </p:txBody>
      </p:sp>
      <p:sp>
        <p:nvSpPr>
          <p:cNvPr id="4" name="Rounded Rectangle 85">
            <a:extLst>
              <a:ext uri="{FF2B5EF4-FFF2-40B4-BE49-F238E27FC236}">
                <a16:creationId xmlns:a16="http://schemas.microsoft.com/office/drawing/2014/main" id="{D739DC2A-F2E7-429D-B802-F143A55A9ECB}"/>
              </a:ext>
            </a:extLst>
          </p:cNvPr>
          <p:cNvSpPr/>
          <p:nvPr/>
        </p:nvSpPr>
        <p:spPr bwMode="auto">
          <a:xfrm>
            <a:off x="6326188" y="3297238"/>
            <a:ext cx="458787" cy="460375"/>
          </a:xfrm>
          <a:prstGeom prst="roundRect">
            <a:avLst>
              <a:gd name="adj" fmla="val 50000"/>
            </a:avLst>
          </a:prstGeom>
          <a:solidFill>
            <a:srgbClr val="47B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dirty="0">
                <a:solidFill>
                  <a:schemeClr val="bg1"/>
                </a:solidFill>
                <a:latin typeface="FontAwesome" pitchFamily="2" charset="0"/>
              </a:rPr>
              <a:t>2</a:t>
            </a:r>
          </a:p>
        </p:txBody>
      </p:sp>
      <p:pic>
        <p:nvPicPr>
          <p:cNvPr id="18443" name="Picture 66">
            <a:extLst>
              <a:ext uri="{FF2B5EF4-FFF2-40B4-BE49-F238E27FC236}">
                <a16:creationId xmlns:a16="http://schemas.microsoft.com/office/drawing/2014/main" id="{2ED03A50-95AC-4A16-AC32-BB4D1D0E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98">
            <a:extLst>
              <a:ext uri="{FF2B5EF4-FFF2-40B4-BE49-F238E27FC236}">
                <a16:creationId xmlns:a16="http://schemas.microsoft.com/office/drawing/2014/main" id="{846FD82E-1C3B-4542-A6DB-038688D05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438" y="2413000"/>
            <a:ext cx="46640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vi-VN" sz="2000" b="1" i="1" dirty="0" err="1">
                <a:latin typeface="Source Sans Pro "/>
              </a:rPr>
              <a:t>Mẫu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mã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c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hưa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được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bắt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mắt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.</a:t>
            </a:r>
          </a:p>
        </p:txBody>
      </p:sp>
      <p:sp>
        <p:nvSpPr>
          <p:cNvPr id="41" name="Rectangle 98">
            <a:extLst>
              <a:ext uri="{FF2B5EF4-FFF2-40B4-BE49-F238E27FC236}">
                <a16:creationId xmlns:a16="http://schemas.microsoft.com/office/drawing/2014/main" id="{178182F8-8679-4D00-B763-77BDC5479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4878388"/>
            <a:ext cx="4230687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vi-VN" sz="2000" b="1" i="1">
                <a:latin typeface="Source Sans Pro "/>
              </a:rPr>
              <a:t>Cạnh tranh với các mặt hàng bánh kẹo mới lạ trong và  ngoài  nước.</a:t>
            </a:r>
            <a:endParaRPr lang="en-US" altLang="vi-VN" sz="2000" b="1" i="1">
              <a:latin typeface="Source Sans Pro "/>
              <a:ea typeface="Roboto Condensed Light"/>
              <a:cs typeface="Roboto Condensed Light"/>
            </a:endParaRPr>
          </a:p>
        </p:txBody>
      </p:sp>
      <p:sp>
        <p:nvSpPr>
          <p:cNvPr id="31" name="Rectangle 98">
            <a:extLst>
              <a:ext uri="{FF2B5EF4-FFF2-40B4-BE49-F238E27FC236}">
                <a16:creationId xmlns:a16="http://schemas.microsoft.com/office/drawing/2014/main" id="{B168BC39-AF4D-412F-ADD3-931C33B5B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438" y="3249613"/>
            <a:ext cx="4230687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vi-VN" sz="2000" b="1" i="1">
                <a:latin typeface="Source Sans Pro "/>
              </a:rPr>
              <a:t>Hương vị cũ chưa có nhiều đổi mới.</a:t>
            </a:r>
            <a:endParaRPr lang="en-US" altLang="vi-VN" sz="2000" b="1" i="1">
              <a:latin typeface="Source Sans Pro "/>
              <a:ea typeface="Roboto Condensed Light"/>
              <a:cs typeface="Roboto Condensed Light"/>
            </a:endParaRPr>
          </a:p>
        </p:txBody>
      </p:sp>
      <p:sp>
        <p:nvSpPr>
          <p:cNvPr id="32" name="Shape 2540">
            <a:extLst>
              <a:ext uri="{FF2B5EF4-FFF2-40B4-BE49-F238E27FC236}">
                <a16:creationId xmlns:a16="http://schemas.microsoft.com/office/drawing/2014/main" id="{A71A1331-B52B-440B-8F84-4EEDD3F94162}"/>
              </a:ext>
            </a:extLst>
          </p:cNvPr>
          <p:cNvSpPr/>
          <p:nvPr/>
        </p:nvSpPr>
        <p:spPr bwMode="auto">
          <a:xfrm>
            <a:off x="6537325" y="4265613"/>
            <a:ext cx="212725" cy="212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Light" charset="0"/>
              <a:ea typeface="Source Sans Pro Light" charset="0"/>
              <a:cs typeface="Source Sans Pro Light" charset="0"/>
              <a:sym typeface="Gill Sans"/>
            </a:endParaRPr>
          </a:p>
        </p:txBody>
      </p:sp>
      <p:sp>
        <p:nvSpPr>
          <p:cNvPr id="33" name="Rounded Rectangle 85">
            <a:extLst>
              <a:ext uri="{FF2B5EF4-FFF2-40B4-BE49-F238E27FC236}">
                <a16:creationId xmlns:a16="http://schemas.microsoft.com/office/drawing/2014/main" id="{6958DD66-01DC-4335-ADD4-570E92C3D681}"/>
              </a:ext>
            </a:extLst>
          </p:cNvPr>
          <p:cNvSpPr/>
          <p:nvPr/>
        </p:nvSpPr>
        <p:spPr bwMode="auto">
          <a:xfrm>
            <a:off x="6323013" y="4111625"/>
            <a:ext cx="458787" cy="460375"/>
          </a:xfrm>
          <a:prstGeom prst="roundRect">
            <a:avLst>
              <a:gd name="adj" fmla="val 50000"/>
            </a:avLst>
          </a:prstGeom>
          <a:solidFill>
            <a:srgbClr val="398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dirty="0">
                <a:solidFill>
                  <a:schemeClr val="bg1"/>
                </a:solidFill>
                <a:latin typeface="FontAwesome" pitchFamily="2" charset="0"/>
              </a:rPr>
              <a:t>3</a:t>
            </a:r>
          </a:p>
        </p:txBody>
      </p:sp>
      <p:sp>
        <p:nvSpPr>
          <p:cNvPr id="35" name="Rectangle 98">
            <a:extLst>
              <a:ext uri="{FF2B5EF4-FFF2-40B4-BE49-F238E27FC236}">
                <a16:creationId xmlns:a16="http://schemas.microsoft.com/office/drawing/2014/main" id="{7642D355-8057-45E9-A8BE-2FFD64619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4064000"/>
            <a:ext cx="43751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vi-VN" sz="2000" b="1" i="1" dirty="0" err="1">
                <a:latin typeface="Source Sans Pro "/>
              </a:rPr>
              <a:t>Mô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hình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kinh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doanh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theo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cách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thức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cũ</a:t>
            </a:r>
            <a:r>
              <a:rPr lang="en-US" altLang="vi-VN" sz="2000" b="1" i="1" dirty="0">
                <a:latin typeface="Source Sans Pro "/>
              </a:rPr>
              <a:t>.</a:t>
            </a:r>
            <a:endParaRPr lang="en-US" altLang="vi-VN" sz="2000" b="1" i="1" dirty="0">
              <a:latin typeface="Source Sans Pro "/>
              <a:ea typeface="Roboto Condensed Light"/>
              <a:cs typeface="Roboto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Inverted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6" grpId="0" animBg="1"/>
      <p:bldP spid="2" grpId="0" animBg="1"/>
      <p:bldP spid="4" grpId="0" animBg="1"/>
      <p:bldP spid="38" grpId="0"/>
      <p:bldP spid="41" grpId="0"/>
      <p:bldP spid="31" grpId="0"/>
      <p:bldP spid="33" grpId="0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F61989-B61A-4002-BE42-2D200C1F3E6D}"/>
              </a:ext>
            </a:extLst>
          </p:cNvPr>
          <p:cNvCxnSpPr/>
          <p:nvPr/>
        </p:nvCxnSpPr>
        <p:spPr>
          <a:xfrm>
            <a:off x="598488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3">
            <a:extLst>
              <a:ext uri="{FF2B5EF4-FFF2-40B4-BE49-F238E27FC236}">
                <a16:creationId xmlns:a16="http://schemas.microsoft.com/office/drawing/2014/main" id="{E16A4FE0-EA3A-463D-9A7E-1878BACA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962025"/>
            <a:ext cx="9215438" cy="6461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ĐỐI THỦ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CẠNH TRANH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–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en-US" altLang="vi-V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Cơ</a:t>
            </a:r>
            <a:r>
              <a:rPr lang="en-US" altLang="vi-V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en-US" altLang="vi-V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sở</a:t>
            </a:r>
            <a:r>
              <a:rPr lang="en-US" altLang="vi-V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Thanh Long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EAE88414-5F04-49F2-956C-C18CB2401729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20485" name="Picture 66">
            <a:extLst>
              <a:ext uri="{FF2B5EF4-FFF2-40B4-BE49-F238E27FC236}">
                <a16:creationId xmlns:a16="http://schemas.microsoft.com/office/drawing/2014/main" id="{253A331D-E80F-44BF-8320-25E307E9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86">
            <a:extLst>
              <a:ext uri="{FF2B5EF4-FFF2-40B4-BE49-F238E27FC236}">
                <a16:creationId xmlns:a16="http://schemas.microsoft.com/office/drawing/2014/main" id="{514FC06C-75FF-4596-9BFC-328BFB5AF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5700" y="4699000"/>
            <a:ext cx="1801813" cy="766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Khối lượng: </a:t>
            </a:r>
            <a:r>
              <a:rPr lang="vi-VN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35</a:t>
            </a: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0G</a:t>
            </a:r>
          </a:p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Giá bán: </a:t>
            </a:r>
            <a:r>
              <a:rPr lang="vi-VN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45</a:t>
            </a: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.000đ</a:t>
            </a:r>
          </a:p>
        </p:txBody>
      </p:sp>
      <p:pic>
        <p:nvPicPr>
          <p:cNvPr id="9" name="Hình ảnh 8" descr="Ảnh có chứa thực phẩm, thiết bị, hoa quả&#10;&#10;Mô tả được tạo tự động">
            <a:extLst>
              <a:ext uri="{FF2B5EF4-FFF2-40B4-BE49-F238E27FC236}">
                <a16:creationId xmlns:a16="http://schemas.microsoft.com/office/drawing/2014/main" id="{02A9BBD2-8E5F-4544-A096-F4BD39B6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38" y="2605088"/>
            <a:ext cx="2830512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Hình ảnh 10" descr="Ảnh có chứa thực phẩm, hoa quả&#10;&#10;Mô tả được tạo tự động">
            <a:extLst>
              <a:ext uri="{FF2B5EF4-FFF2-40B4-BE49-F238E27FC236}">
                <a16:creationId xmlns:a16="http://schemas.microsoft.com/office/drawing/2014/main" id="{49C04908-DFC2-464A-84E6-B19751FE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2605088"/>
            <a:ext cx="283051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86">
            <a:extLst>
              <a:ext uri="{FF2B5EF4-FFF2-40B4-BE49-F238E27FC236}">
                <a16:creationId xmlns:a16="http://schemas.microsoft.com/office/drawing/2014/main" id="{11851513-2BB3-4A45-BA12-00933FDAA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4716463"/>
            <a:ext cx="1803400" cy="7651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Khối lượng: </a:t>
            </a:r>
            <a:r>
              <a:rPr lang="vi-VN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3</a:t>
            </a: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50G</a:t>
            </a:r>
          </a:p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Giá bán: </a:t>
            </a:r>
            <a:r>
              <a:rPr lang="vi-VN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42</a:t>
            </a: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.000đ</a:t>
            </a:r>
          </a:p>
        </p:txBody>
      </p:sp>
      <p:pic>
        <p:nvPicPr>
          <p:cNvPr id="16" name="Hình ảnh 15" descr="Ảnh có chứa thực phẩm&#10;&#10;Mô tả được tạo tự động">
            <a:extLst>
              <a:ext uri="{FF2B5EF4-FFF2-40B4-BE49-F238E27FC236}">
                <a16:creationId xmlns:a16="http://schemas.microsoft.com/office/drawing/2014/main" id="{1ADD9F15-B6E6-480D-AD97-FD11044C8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05088"/>
            <a:ext cx="2830513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86">
            <a:extLst>
              <a:ext uri="{FF2B5EF4-FFF2-40B4-BE49-F238E27FC236}">
                <a16:creationId xmlns:a16="http://schemas.microsoft.com/office/drawing/2014/main" id="{A4A19DE2-3D00-4EE6-A173-37E988BB6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013" y="4716463"/>
            <a:ext cx="1803400" cy="7651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Khối lượng: 350G</a:t>
            </a:r>
          </a:p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Giá bán: </a:t>
            </a:r>
            <a:r>
              <a:rPr lang="vi-VN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40</a:t>
            </a: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.000đ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12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4D2232-51A2-4D2F-A68A-9D52F118A774}"/>
              </a:ext>
            </a:extLst>
          </p:cNvPr>
          <p:cNvCxnSpPr/>
          <p:nvPr/>
        </p:nvCxnSpPr>
        <p:spPr>
          <a:xfrm>
            <a:off x="598488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6">
            <a:extLst>
              <a:ext uri="{FF2B5EF4-FFF2-40B4-BE49-F238E27FC236}">
                <a16:creationId xmlns:a16="http://schemas.microsoft.com/office/drawing/2014/main" id="{B4F3CB16-EA0D-4D78-9E64-17998485E9B5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21508" name="Picture 66">
            <a:extLst>
              <a:ext uri="{FF2B5EF4-FFF2-40B4-BE49-F238E27FC236}">
                <a16:creationId xmlns:a16="http://schemas.microsoft.com/office/drawing/2014/main" id="{A0200590-CE37-452F-817B-56E3A9C9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86">
            <a:extLst>
              <a:ext uri="{FF2B5EF4-FFF2-40B4-BE49-F238E27FC236}">
                <a16:creationId xmlns:a16="http://schemas.microsoft.com/office/drawing/2014/main" id="{AFD0D87D-4EB1-4DE1-BAFC-A21DB9309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4888" y="4757738"/>
            <a:ext cx="1801812" cy="76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Khối lượng: 350G</a:t>
            </a:r>
          </a:p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Giá bán: 42.000đ</a:t>
            </a:r>
          </a:p>
        </p:txBody>
      </p:sp>
      <p:sp>
        <p:nvSpPr>
          <p:cNvPr id="12" name="TextBox 86">
            <a:extLst>
              <a:ext uri="{FF2B5EF4-FFF2-40B4-BE49-F238E27FC236}">
                <a16:creationId xmlns:a16="http://schemas.microsoft.com/office/drawing/2014/main" id="{10102666-7D1B-4EF2-9F8C-313FEB54F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450" y="4787900"/>
            <a:ext cx="1803400" cy="76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Khối lượng: 350G</a:t>
            </a:r>
          </a:p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Giá bán: 40.000đ</a:t>
            </a:r>
          </a:p>
        </p:txBody>
      </p:sp>
      <p:sp>
        <p:nvSpPr>
          <p:cNvPr id="18" name="TextBox 86">
            <a:extLst>
              <a:ext uri="{FF2B5EF4-FFF2-40B4-BE49-F238E27FC236}">
                <a16:creationId xmlns:a16="http://schemas.microsoft.com/office/drawing/2014/main" id="{4AC56CA9-038E-47DB-8F17-515762348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7313" y="4757738"/>
            <a:ext cx="1803400" cy="76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sz="20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Khối</a:t>
            </a:r>
            <a:r>
              <a:rPr lang="en-AU" altLang="vi-VN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 </a:t>
            </a:r>
            <a:r>
              <a:rPr lang="en-AU" altLang="vi-VN" sz="20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lượng</a:t>
            </a:r>
            <a:r>
              <a:rPr lang="en-AU" altLang="vi-VN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: 350G</a:t>
            </a:r>
          </a:p>
          <a:p>
            <a:pPr eaLnBrk="1" hangingPunct="1">
              <a:lnSpc>
                <a:spcPct val="130000"/>
              </a:lnSpc>
            </a:pPr>
            <a:r>
              <a:rPr lang="en-AU" altLang="vi-VN" sz="20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Giá</a:t>
            </a:r>
            <a:r>
              <a:rPr lang="en-AU" altLang="vi-VN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 </a:t>
            </a:r>
            <a:r>
              <a:rPr lang="en-AU" altLang="vi-VN" sz="2000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bán</a:t>
            </a:r>
            <a:r>
              <a:rPr lang="en-AU" altLang="vi-VN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cs typeface="Roboto Black" pitchFamily="2" charset="0"/>
              </a:rPr>
              <a:t>: 43.000đ</a:t>
            </a:r>
          </a:p>
        </p:txBody>
      </p:sp>
      <p:sp>
        <p:nvSpPr>
          <p:cNvPr id="19" name="TextBox 33">
            <a:extLst>
              <a:ext uri="{FF2B5EF4-FFF2-40B4-BE49-F238E27FC236}">
                <a16:creationId xmlns:a16="http://schemas.microsoft.com/office/drawing/2014/main" id="{D757EAE3-B521-4B16-8E42-CE82FEE87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962025"/>
            <a:ext cx="9067800" cy="6461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ĐỐI THỦ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CẠNH TRANH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–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en-US" altLang="vi-V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Cơ</a:t>
            </a:r>
            <a:r>
              <a:rPr lang="en-US" altLang="vi-V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en-US" altLang="vi-V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sở</a:t>
            </a:r>
            <a:r>
              <a:rPr lang="en-US" altLang="vi-V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en-US" altLang="vi-V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Tuyết</a:t>
            </a:r>
            <a:r>
              <a:rPr lang="en-US" altLang="vi-V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en-US" altLang="vi-V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Phụng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pic>
        <p:nvPicPr>
          <p:cNvPr id="21513" name="Hình ảnh 4" descr="Ảnh có chứa đang ngồi, con mèo&#10;&#10;Mô tả được tạo tự động">
            <a:extLst>
              <a:ext uri="{FF2B5EF4-FFF2-40B4-BE49-F238E27FC236}">
                <a16:creationId xmlns:a16="http://schemas.microsoft.com/office/drawing/2014/main" id="{972B34CD-281E-414C-99AC-AAFEF42AA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2247900"/>
            <a:ext cx="23622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Hình ảnh 8" descr="Ảnh có chứa thực phẩm, hoa quả&#10;&#10;Mô tả được tạo tự động">
            <a:extLst>
              <a:ext uri="{FF2B5EF4-FFF2-40B4-BE49-F238E27FC236}">
                <a16:creationId xmlns:a16="http://schemas.microsoft.com/office/drawing/2014/main" id="{3B672F68-3F81-42EC-B4FB-D3E30C4C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88" y="2100263"/>
            <a:ext cx="2540000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Hình ảnh 10" descr="Ảnh có chứa thực phẩm, hộp&#10;&#10;Mô tả được tạo tự động">
            <a:extLst>
              <a:ext uri="{FF2B5EF4-FFF2-40B4-BE49-F238E27FC236}">
                <a16:creationId xmlns:a16="http://schemas.microsoft.com/office/drawing/2014/main" id="{A58D6D7D-4C4A-40AF-A47B-58C55E87C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217" y="2100262"/>
            <a:ext cx="2540000" cy="2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8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6">
            <a:extLst>
              <a:ext uri="{FF2B5EF4-FFF2-40B4-BE49-F238E27FC236}">
                <a16:creationId xmlns:a16="http://schemas.microsoft.com/office/drawing/2014/main" id="{12DDC873-F6F5-4346-AA43-5A326C7AF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33">
            <a:extLst>
              <a:ext uri="{FF2B5EF4-FFF2-40B4-BE49-F238E27FC236}">
                <a16:creationId xmlns:a16="http://schemas.microsoft.com/office/drawing/2014/main" id="{0ACE5B57-385B-45F5-9BBA-5AC15CC9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7168" y="2921000"/>
            <a:ext cx="8857664" cy="101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6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&lt; KẾ HOẠCH MARKETING &gt;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D3375266-3C4B-4DE8-8CAD-7D6EA4A73A79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23555" name="Picture 66">
            <a:extLst>
              <a:ext uri="{FF2B5EF4-FFF2-40B4-BE49-F238E27FC236}">
                <a16:creationId xmlns:a16="http://schemas.microsoft.com/office/drawing/2014/main" id="{59C7E0C0-CBE8-4D8C-88AA-DE82FBBB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33">
            <a:extLst>
              <a:ext uri="{FF2B5EF4-FFF2-40B4-BE49-F238E27FC236}">
                <a16:creationId xmlns:a16="http://schemas.microsoft.com/office/drawing/2014/main" id="{111CF853-711E-4958-99D9-F07F141E5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6325" y="1063625"/>
            <a:ext cx="5770563" cy="647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HÌNH ẢNH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SẢN PHẨM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pic>
        <p:nvPicPr>
          <p:cNvPr id="23557" name="Hình ảnh 10">
            <a:extLst>
              <a:ext uri="{FF2B5EF4-FFF2-40B4-BE49-F238E27FC236}">
                <a16:creationId xmlns:a16="http://schemas.microsoft.com/office/drawing/2014/main" id="{3C88F353-6BEF-44D9-AC13-128CE526A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965325"/>
            <a:ext cx="4175125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Hình ảnh 13">
            <a:extLst>
              <a:ext uri="{FF2B5EF4-FFF2-40B4-BE49-F238E27FC236}">
                <a16:creationId xmlns:a16="http://schemas.microsoft.com/office/drawing/2014/main" id="{3F9A681C-0D3B-40EA-886D-240AD301D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1965325"/>
            <a:ext cx="4175125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Hình ảnh 15">
            <a:extLst>
              <a:ext uri="{FF2B5EF4-FFF2-40B4-BE49-F238E27FC236}">
                <a16:creationId xmlns:a16="http://schemas.microsoft.com/office/drawing/2014/main" id="{A952E7C6-F022-4DEB-9A74-B5CC1089A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4310063"/>
            <a:ext cx="417512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D7759-5A6E-4EC2-8F8D-56C4D851C6C4}"/>
              </a:ext>
            </a:extLst>
          </p:cNvPr>
          <p:cNvCxnSpPr/>
          <p:nvPr/>
        </p:nvCxnSpPr>
        <p:spPr>
          <a:xfrm>
            <a:off x="598488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6">
            <a:extLst>
              <a:ext uri="{FF2B5EF4-FFF2-40B4-BE49-F238E27FC236}">
                <a16:creationId xmlns:a16="http://schemas.microsoft.com/office/drawing/2014/main" id="{CF202056-E180-4470-98B6-F9C989C37D2A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24580" name="Picture 66">
            <a:extLst>
              <a:ext uri="{FF2B5EF4-FFF2-40B4-BE49-F238E27FC236}">
                <a16:creationId xmlns:a16="http://schemas.microsoft.com/office/drawing/2014/main" id="{F36C48E3-8A06-4642-8B14-9E32A01C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33">
            <a:extLst>
              <a:ext uri="{FF2B5EF4-FFF2-40B4-BE49-F238E27FC236}">
                <a16:creationId xmlns:a16="http://schemas.microsoft.com/office/drawing/2014/main" id="{CFCB5D3B-8625-4DA0-865E-00DADAD1D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5" y="1100138"/>
            <a:ext cx="4349750" cy="646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GIÁ CẢ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SẢN PHẨM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2048D53E-6E01-4394-9E93-B2C11ECBF89D}"/>
              </a:ext>
            </a:extLst>
          </p:cNvPr>
          <p:cNvGraphicFramePr>
            <a:graphicFrameLocks noGrp="1"/>
          </p:cNvGraphicFramePr>
          <p:nvPr/>
        </p:nvGraphicFramePr>
        <p:xfrm>
          <a:off x="3224213" y="1919288"/>
          <a:ext cx="5743575" cy="3838576"/>
        </p:xfrm>
        <a:graphic>
          <a:graphicData uri="http://schemas.openxmlformats.org/drawingml/2006/table">
            <a:tbl>
              <a:tblPr/>
              <a:tblGrid>
                <a:gridCol w="3446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944"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1" i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Tên </a:t>
                      </a:r>
                      <a:r>
                        <a:rPr lang="vi-VN" sz="1600" b="1" i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sản</a:t>
                      </a:r>
                      <a:r>
                        <a:rPr lang="vi-VN" sz="1600" b="1" i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 </a:t>
                      </a:r>
                      <a:r>
                        <a:rPr lang="vi-VN" sz="1600" b="1" i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phẩm</a:t>
                      </a:r>
                      <a:endParaRPr lang="vi-VN" sz="16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ource Sans Pro "/>
                      </a:endParaRP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1" i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Khối</a:t>
                      </a:r>
                      <a:r>
                        <a:rPr lang="vi-VN" sz="1600" b="1" i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 </a:t>
                      </a:r>
                      <a:r>
                        <a:rPr lang="vi-VN" sz="1600" b="1" i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lượng</a:t>
                      </a:r>
                      <a:endParaRPr lang="vi-VN" sz="16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ource Sans Pro "/>
                      </a:endParaRP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1" i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Giá</a:t>
                      </a:r>
                      <a:r>
                        <a:rPr lang="vi-VN" sz="1600" b="1" i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 </a:t>
                      </a:r>
                      <a:r>
                        <a:rPr lang="vi-VN" sz="1600" b="1" i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cả</a:t>
                      </a:r>
                      <a:endParaRPr lang="vi-VN" sz="16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ource Sans Pro "/>
                      </a:endParaRP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079"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Kẹo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dừa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lá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dứa</a:t>
                      </a:r>
                      <a:endParaRPr lang="vi-VN" sz="1600" b="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ource Sans Pro "/>
                      </a:endParaRP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350g</a:t>
                      </a: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600" b="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35.000 đ</a:t>
                      </a:r>
                    </a:p>
                  </a:txBody>
                  <a:tcPr marL="26168" marR="261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079"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Kẹo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dừa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cacao</a:t>
                      </a:r>
                      <a:endParaRPr lang="vi-VN" sz="1600" b="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ource Sans Pro "/>
                      </a:endParaRP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350g</a:t>
                      </a: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600" b="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32.000 đ</a:t>
                      </a:r>
                    </a:p>
                  </a:txBody>
                  <a:tcPr marL="26168" marR="261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079"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Kẹo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dừa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khoai môn</a:t>
                      </a: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350g</a:t>
                      </a: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600" b="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35.000 đ</a:t>
                      </a:r>
                    </a:p>
                  </a:txBody>
                  <a:tcPr marL="26168" marR="261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079"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Kẹo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dừa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đậu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phộng</a:t>
                      </a:r>
                      <a:endParaRPr lang="vi-VN" sz="1600" b="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ource Sans Pro "/>
                      </a:endParaRP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350g</a:t>
                      </a: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600" b="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37.000 đ</a:t>
                      </a:r>
                    </a:p>
                  </a:txBody>
                  <a:tcPr marL="26168" marR="261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079"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Kẹo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dừa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hạt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điều</a:t>
                      </a:r>
                      <a:endParaRPr lang="vi-VN" sz="1600" b="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ource Sans Pro "/>
                      </a:endParaRP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350g</a:t>
                      </a: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600" b="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40.000 đ</a:t>
                      </a:r>
                    </a:p>
                  </a:txBody>
                  <a:tcPr marL="26168" marR="261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079"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Kẹo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dừa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cafe</a:t>
                      </a:r>
                      <a:endParaRPr lang="vi-VN" sz="1600" b="0" i="1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ource Sans Pro "/>
                      </a:endParaRP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350g</a:t>
                      </a: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600" b="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39.000 đ</a:t>
                      </a:r>
                    </a:p>
                  </a:txBody>
                  <a:tcPr marL="26168" marR="261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079"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Kẹo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dừa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sầu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riêng</a:t>
                      </a: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350g</a:t>
                      </a: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600" b="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46.000 đ</a:t>
                      </a:r>
                    </a:p>
                  </a:txBody>
                  <a:tcPr marL="26168" marR="261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079"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Kẹo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dừa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sữa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dứa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600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sầu</a:t>
                      </a:r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 riêng</a:t>
                      </a: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</a:rPr>
                        <a:t>350g</a:t>
                      </a:r>
                    </a:p>
                  </a:txBody>
                  <a:tcPr marL="20387" marR="20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vi-VN" sz="1600" b="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48.000 đ</a:t>
                      </a:r>
                    </a:p>
                  </a:txBody>
                  <a:tcPr marL="26168" marR="261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9DBB1F5-E3BE-4E6B-BFA1-2EE0F62325F5}"/>
              </a:ext>
            </a:extLst>
          </p:cNvPr>
          <p:cNvCxnSpPr/>
          <p:nvPr/>
        </p:nvCxnSpPr>
        <p:spPr>
          <a:xfrm>
            <a:off x="598488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3">
            <a:extLst>
              <a:ext uri="{FF2B5EF4-FFF2-40B4-BE49-F238E27FC236}">
                <a16:creationId xmlns:a16="http://schemas.microsoft.com/office/drawing/2014/main" id="{CD1046B8-362A-457A-A672-106441A71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938" y="1055688"/>
            <a:ext cx="6043612" cy="646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ĐỊA ĐIỂM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KINH DOANH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9E87901-EF33-44E0-BFE4-BD154C29A24C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25605" name="Picture 66">
            <a:extLst>
              <a:ext uri="{FF2B5EF4-FFF2-40B4-BE49-F238E27FC236}">
                <a16:creationId xmlns:a16="http://schemas.microsoft.com/office/drawing/2014/main" id="{9BCBD5AC-AD16-4B7A-940A-2B76A380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Hình ảnh 7" descr="Ảnh có chứa con đường, ngoài trời, tòa nhà, đường phố&#10;&#10;Mô tả được tạo tự động">
            <a:extLst>
              <a:ext uri="{FF2B5EF4-FFF2-40B4-BE49-F238E27FC236}">
                <a16:creationId xmlns:a16="http://schemas.microsoft.com/office/drawing/2014/main" id="{F368F4F9-BA70-4FB2-AD1C-D349F770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8" y="2119313"/>
            <a:ext cx="2833687" cy="377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98">
            <a:extLst>
              <a:ext uri="{FF2B5EF4-FFF2-40B4-BE49-F238E27FC236}">
                <a16:creationId xmlns:a16="http://schemas.microsoft.com/office/drawing/2014/main" id="{ADC4E390-3957-4750-9A35-E4097C2C2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575" y="2770188"/>
            <a:ext cx="5746750" cy="1260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vi-VN" altLang="vi-VN" sz="2000" b="1" i="1" dirty="0">
                <a:latin typeface="Source Sans Pro "/>
                <a:ea typeface="Roboto Condensed Light"/>
                <a:cs typeface="Roboto Condensed Light"/>
              </a:rPr>
              <a:t>Địa chỉ : 251 Phạm Văn Đồng, phường 1, Gò Vấp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.</a:t>
            </a: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Thuê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nguyên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căn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: 12.000.000 VNĐ / 1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tháng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.</a:t>
            </a: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Sử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dụng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làm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: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kho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,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văn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phòng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và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cửa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altLang="vi-VN" sz="2000" b="1" i="1" dirty="0" err="1">
                <a:latin typeface="Source Sans Pro "/>
                <a:ea typeface="Roboto Condensed Light"/>
                <a:cs typeface="Roboto Condensed Light"/>
              </a:rPr>
              <a:t>hàng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.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9EE816C-3AE4-4700-86C8-F0E10D0E87A0}"/>
              </a:ext>
            </a:extLst>
          </p:cNvPr>
          <p:cNvSpPr/>
          <p:nvPr/>
        </p:nvSpPr>
        <p:spPr>
          <a:xfrm>
            <a:off x="4702175" y="2119313"/>
            <a:ext cx="6559550" cy="37782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0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33">
            <a:extLst>
              <a:ext uri="{FF2B5EF4-FFF2-40B4-BE49-F238E27FC236}">
                <a16:creationId xmlns:a16="http://schemas.microsoft.com/office/drawing/2014/main" id="{C2E1EF18-3D20-497A-B780-7A879C9BF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143000"/>
            <a:ext cx="6042025" cy="6461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QUẢNG BÁ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SẢN</a:t>
            </a:r>
            <a:r>
              <a:rPr lang="vi-VN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PHẨM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418E174-C5E0-48CD-8562-5362DF329301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26628" name="Picture 66">
            <a:extLst>
              <a:ext uri="{FF2B5EF4-FFF2-40B4-BE49-F238E27FC236}">
                <a16:creationId xmlns:a16="http://schemas.microsoft.com/office/drawing/2014/main" id="{62262786-D5EE-44E0-811F-B98F1D5D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98">
            <a:extLst>
              <a:ext uri="{FF2B5EF4-FFF2-40B4-BE49-F238E27FC236}">
                <a16:creationId xmlns:a16="http://schemas.microsoft.com/office/drawing/2014/main" id="{0155DE50-F005-4B10-865A-2BB699644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2419350"/>
            <a:ext cx="3678238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vi-VN" altLang="vi-VN" sz="2000" b="1" i="1" dirty="0">
                <a:latin typeface="Source Sans Pro "/>
                <a:ea typeface="Roboto Condensed Light"/>
                <a:cs typeface="Roboto Condensed Light"/>
              </a:rPr>
              <a:t>Tạo Page, đăng bài và bán sản phẩm.</a:t>
            </a: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vi-VN" altLang="vi-VN" sz="2000" b="1" i="1" dirty="0">
                <a:latin typeface="Source Sans Pro "/>
                <a:ea typeface="Roboto Condensed Light"/>
                <a:cs typeface="Roboto Condensed Light"/>
              </a:rPr>
              <a:t>Chạy quảng cáo trên Google.</a:t>
            </a: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vi-VN" altLang="vi-VN" sz="2000" b="1" i="1" dirty="0">
                <a:latin typeface="Source Sans Pro "/>
                <a:ea typeface="Roboto Condensed Light"/>
                <a:cs typeface="Roboto Condensed Light"/>
              </a:rPr>
              <a:t>Ký gửi sản phẩm tại các siêu thị, cửa hàng, tạp hoá,…</a:t>
            </a: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vi-VN" altLang="vi-VN" sz="2000" b="1" i="1" dirty="0">
                <a:latin typeface="Source Sans Pro "/>
                <a:ea typeface="Roboto Condensed Light"/>
                <a:cs typeface="Roboto Condensed Light"/>
              </a:rPr>
              <a:t>Tạo nhiều ưu đãi khi m</a:t>
            </a:r>
            <a:r>
              <a:rPr lang="en-US" altLang="vi-VN" sz="2000" b="1" i="1" dirty="0">
                <a:latin typeface="Source Sans Pro "/>
                <a:ea typeface="Roboto Condensed Light"/>
                <a:cs typeface="Roboto Condensed Light"/>
              </a:rPr>
              <a:t>u</a:t>
            </a:r>
            <a:r>
              <a:rPr lang="vi-VN" altLang="vi-VN" sz="2000" b="1" i="1" dirty="0">
                <a:latin typeface="Source Sans Pro "/>
                <a:ea typeface="Roboto Condensed Light"/>
                <a:cs typeface="Roboto Condensed Light"/>
              </a:rPr>
              <a:t>a kẹo.</a:t>
            </a:r>
            <a:endParaRPr lang="en-US" altLang="vi-VN" sz="2000" b="1" i="1" dirty="0">
              <a:latin typeface="Source Sans Pro "/>
              <a:ea typeface="Roboto Condensed Light"/>
              <a:cs typeface="Roboto Condensed Light"/>
            </a:endParaRPr>
          </a:p>
        </p:txBody>
      </p:sp>
      <p:pic>
        <p:nvPicPr>
          <p:cNvPr id="26630" name="Hình ảnh 6">
            <a:extLst>
              <a:ext uri="{FF2B5EF4-FFF2-40B4-BE49-F238E27FC236}">
                <a16:creationId xmlns:a16="http://schemas.microsoft.com/office/drawing/2014/main" id="{76A0E16E-F284-4BC6-AB0E-49F12F872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2419350"/>
            <a:ext cx="5097462" cy="297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>
            <a:extLst>
              <a:ext uri="{FF2B5EF4-FFF2-40B4-BE49-F238E27FC236}">
                <a16:creationId xmlns:a16="http://schemas.microsoft.com/office/drawing/2014/main" id="{E6150AAC-1C9F-41A3-B3CF-730284A230C6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27651" name="Picture 66">
            <a:extLst>
              <a:ext uri="{FF2B5EF4-FFF2-40B4-BE49-F238E27FC236}">
                <a16:creationId xmlns:a16="http://schemas.microsoft.com/office/drawing/2014/main" id="{17B284C7-A75B-49CC-8312-106E95CE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3">
            <a:extLst>
              <a:ext uri="{FF2B5EF4-FFF2-40B4-BE49-F238E27FC236}">
                <a16:creationId xmlns:a16="http://schemas.microsoft.com/office/drawing/2014/main" id="{0EE7719B-61CE-40A0-89A9-E5672C758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850" y="1241425"/>
            <a:ext cx="3071813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FANPAGE</a:t>
            </a:r>
          </a:p>
        </p:txBody>
      </p:sp>
      <p:pic>
        <p:nvPicPr>
          <p:cNvPr id="27653" name="Picture 7">
            <a:extLst>
              <a:ext uri="{FF2B5EF4-FFF2-40B4-BE49-F238E27FC236}">
                <a16:creationId xmlns:a16="http://schemas.microsoft.com/office/drawing/2014/main" id="{6391E314-E316-485C-B6CE-FF5E480B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05" y="936625"/>
            <a:ext cx="4716462" cy="515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8">
            <a:extLst>
              <a:ext uri="{FF2B5EF4-FFF2-40B4-BE49-F238E27FC236}">
                <a16:creationId xmlns:a16="http://schemas.microsoft.com/office/drawing/2014/main" id="{016AA4ED-55F8-427C-93B4-A85D56D6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949450"/>
            <a:ext cx="4991100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477FC5-B520-44EB-925E-DB29F2EC531C}"/>
              </a:ext>
            </a:extLst>
          </p:cNvPr>
          <p:cNvCxnSpPr/>
          <p:nvPr/>
        </p:nvCxnSpPr>
        <p:spPr>
          <a:xfrm>
            <a:off x="598488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5" name="Freeform 10">
            <a:extLst>
              <a:ext uri="{FF2B5EF4-FFF2-40B4-BE49-F238E27FC236}">
                <a16:creationId xmlns:a16="http://schemas.microsoft.com/office/drawing/2014/main" id="{257B88CC-720C-492F-ABDB-AE8427B24B73}"/>
              </a:ext>
            </a:extLst>
          </p:cNvPr>
          <p:cNvSpPr>
            <a:spLocks/>
          </p:cNvSpPr>
          <p:nvPr/>
        </p:nvSpPr>
        <p:spPr bwMode="auto">
          <a:xfrm>
            <a:off x="5659438" y="2305050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2147483647 w 170"/>
              <a:gd name="T5" fmla="*/ 2147483647 h 167"/>
              <a:gd name="T6" fmla="*/ 2147483647 w 170"/>
              <a:gd name="T7" fmla="*/ 2147483647 h 167"/>
              <a:gd name="T8" fmla="*/ 0 w 170"/>
              <a:gd name="T9" fmla="*/ 0 h 1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0" y="0"/>
                </a:lnTo>
                <a:close/>
              </a:path>
            </a:pathLst>
          </a:custGeom>
          <a:solidFill>
            <a:srgbClr val="E4B5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28676" name="Freeform 11">
            <a:extLst>
              <a:ext uri="{FF2B5EF4-FFF2-40B4-BE49-F238E27FC236}">
                <a16:creationId xmlns:a16="http://schemas.microsoft.com/office/drawing/2014/main" id="{531F3252-52C8-48B9-83BA-EC0D244BD664}"/>
              </a:ext>
            </a:extLst>
          </p:cNvPr>
          <p:cNvSpPr>
            <a:spLocks/>
          </p:cNvSpPr>
          <p:nvPr/>
        </p:nvSpPr>
        <p:spPr bwMode="auto">
          <a:xfrm>
            <a:off x="5659438" y="2305050"/>
            <a:ext cx="269875" cy="265113"/>
          </a:xfrm>
          <a:custGeom>
            <a:avLst/>
            <a:gdLst>
              <a:gd name="T0" fmla="*/ 0 w 170"/>
              <a:gd name="T1" fmla="*/ 0 h 167"/>
              <a:gd name="T2" fmla="*/ 0 w 170"/>
              <a:gd name="T3" fmla="*/ 0 h 167"/>
              <a:gd name="T4" fmla="*/ 2147483647 w 170"/>
              <a:gd name="T5" fmla="*/ 2147483647 h 167"/>
              <a:gd name="T6" fmla="*/ 2147483647 w 170"/>
              <a:gd name="T7" fmla="*/ 2147483647 h 167"/>
              <a:gd name="T8" fmla="*/ 0 w 170"/>
              <a:gd name="T9" fmla="*/ 0 h 1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0" h="167">
                <a:moveTo>
                  <a:pt x="0" y="0"/>
                </a:moveTo>
                <a:lnTo>
                  <a:pt x="0" y="0"/>
                </a:lnTo>
                <a:lnTo>
                  <a:pt x="170" y="1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9" name="TextBox 33">
            <a:extLst>
              <a:ext uri="{FF2B5EF4-FFF2-40B4-BE49-F238E27FC236}">
                <a16:creationId xmlns:a16="http://schemas.microsoft.com/office/drawing/2014/main" id="{F2187B7E-D7D3-4F86-8F15-3FAF537B4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1143000"/>
            <a:ext cx="8696325" cy="6461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QUẢNG BÁ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SẢN</a:t>
            </a:r>
            <a:r>
              <a:rPr lang="vi-VN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PHẨM </a:t>
            </a:r>
            <a:r>
              <a:rPr lang="en-US" altLang="vi-V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– Chi </a:t>
            </a:r>
            <a:r>
              <a:rPr lang="en-US" altLang="vi-V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tiết</a:t>
            </a:r>
            <a:r>
              <a:rPr lang="en-US" altLang="vi-V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en-US" altLang="vi-V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ưu</a:t>
            </a:r>
            <a:r>
              <a:rPr lang="en-US" altLang="vi-V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en-US" altLang="vi-VN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đãi</a:t>
            </a:r>
            <a:r>
              <a:rPr lang="en-US" altLang="vi-V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90" name="TextBox 26">
            <a:extLst>
              <a:ext uri="{FF2B5EF4-FFF2-40B4-BE49-F238E27FC236}">
                <a16:creationId xmlns:a16="http://schemas.microsoft.com/office/drawing/2014/main" id="{431539BB-9BA7-47B8-825F-07F1180BE19D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28679" name="Picture 66">
            <a:extLst>
              <a:ext uri="{FF2B5EF4-FFF2-40B4-BE49-F238E27FC236}">
                <a16:creationId xmlns:a16="http://schemas.microsoft.com/office/drawing/2014/main" id="{1FD1B196-4BE3-441C-B1E8-F1C571B5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98">
            <a:extLst>
              <a:ext uri="{FF2B5EF4-FFF2-40B4-BE49-F238E27FC236}">
                <a16:creationId xmlns:a16="http://schemas.microsoft.com/office/drawing/2014/main" id="{504C275D-2FBB-4E5C-B030-CD8EE7E28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488" y="2333625"/>
            <a:ext cx="3246437" cy="42227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vi-VN" altLang="vi-VN" b="1" i="1">
                <a:solidFill>
                  <a:schemeClr val="bg1"/>
                </a:solidFill>
                <a:latin typeface="Source Sans Pro "/>
              </a:rPr>
              <a:t>Mua 5 hộp kẹo bất kỳ</a:t>
            </a:r>
            <a:endParaRPr lang="en-US" altLang="vi-VN" b="1" i="1">
              <a:solidFill>
                <a:schemeClr val="bg1"/>
              </a:solidFill>
              <a:latin typeface="Source Sans Pro "/>
              <a:ea typeface="Roboto Condensed Light"/>
              <a:cs typeface="Roboto Condensed Light"/>
            </a:endParaRPr>
          </a:p>
        </p:txBody>
      </p:sp>
      <p:sp>
        <p:nvSpPr>
          <p:cNvPr id="2" name="Mũi tên: Phải 1">
            <a:extLst>
              <a:ext uri="{FF2B5EF4-FFF2-40B4-BE49-F238E27FC236}">
                <a16:creationId xmlns:a16="http://schemas.microsoft.com/office/drawing/2014/main" id="{2DAB913D-BCC0-4A70-8DB8-1A9DA5245D01}"/>
              </a:ext>
            </a:extLst>
          </p:cNvPr>
          <p:cNvSpPr/>
          <p:nvPr/>
        </p:nvSpPr>
        <p:spPr>
          <a:xfrm>
            <a:off x="5959475" y="2449513"/>
            <a:ext cx="276225" cy="177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>
              <a:latin typeface="Source Sans Pro "/>
            </a:endParaRPr>
          </a:p>
        </p:txBody>
      </p:sp>
      <p:sp>
        <p:nvSpPr>
          <p:cNvPr id="64" name="Rectangle 98">
            <a:extLst>
              <a:ext uri="{FF2B5EF4-FFF2-40B4-BE49-F238E27FC236}">
                <a16:creationId xmlns:a16="http://schemas.microsoft.com/office/drawing/2014/main" id="{98BF8ECA-7738-44FD-8050-DBF23E7B4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3" y="2333625"/>
            <a:ext cx="3492500" cy="452438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vi-VN" sz="1800" b="1" i="1" dirty="0">
                <a:solidFill>
                  <a:schemeClr val="bg1"/>
                </a:solidFill>
                <a:latin typeface="Source Sans Pro "/>
              </a:rPr>
              <a:t>Tặng 1 hộp kẹo dừa</a:t>
            </a:r>
            <a:endParaRPr lang="en-US" altLang="vi-VN" sz="1800" b="1" i="1" dirty="0">
              <a:solidFill>
                <a:schemeClr val="bg1"/>
              </a:solidFill>
              <a:latin typeface="Source Sans Pro "/>
              <a:ea typeface="Roboto Condensed Light"/>
              <a:cs typeface="Roboto Condensed Light"/>
            </a:endParaRPr>
          </a:p>
        </p:txBody>
      </p:sp>
      <p:sp>
        <p:nvSpPr>
          <p:cNvPr id="65" name="Rectangle 98">
            <a:extLst>
              <a:ext uri="{FF2B5EF4-FFF2-40B4-BE49-F238E27FC236}">
                <a16:creationId xmlns:a16="http://schemas.microsoft.com/office/drawing/2014/main" id="{E05CEC01-D4FF-4477-B65F-50255E67A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488" y="3551238"/>
            <a:ext cx="3246437" cy="42386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vi-VN" altLang="vi-VN" b="1" i="1">
                <a:solidFill>
                  <a:schemeClr val="bg1"/>
                </a:solidFill>
                <a:latin typeface="Source Sans Pro "/>
              </a:rPr>
              <a:t>Mua 10 hộp kẹo bất kỳ</a:t>
            </a:r>
            <a:endParaRPr lang="en-US" altLang="vi-VN" b="1" i="1">
              <a:solidFill>
                <a:schemeClr val="bg1"/>
              </a:solidFill>
              <a:latin typeface="Source Sans Pro "/>
            </a:endParaRPr>
          </a:p>
        </p:txBody>
      </p:sp>
      <p:sp>
        <p:nvSpPr>
          <p:cNvPr id="66" name="Mũi tên: Phải 65">
            <a:extLst>
              <a:ext uri="{FF2B5EF4-FFF2-40B4-BE49-F238E27FC236}">
                <a16:creationId xmlns:a16="http://schemas.microsoft.com/office/drawing/2014/main" id="{203A20DC-A769-409B-A172-804060CF757B}"/>
              </a:ext>
            </a:extLst>
          </p:cNvPr>
          <p:cNvSpPr/>
          <p:nvPr/>
        </p:nvSpPr>
        <p:spPr>
          <a:xfrm>
            <a:off x="5929313" y="3652838"/>
            <a:ext cx="277812" cy="1793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>
              <a:latin typeface="Source Sans Pro "/>
            </a:endParaRPr>
          </a:p>
        </p:txBody>
      </p:sp>
      <p:sp>
        <p:nvSpPr>
          <p:cNvPr id="67" name="Rectangle 98">
            <a:extLst>
              <a:ext uri="{FF2B5EF4-FFF2-40B4-BE49-F238E27FC236}">
                <a16:creationId xmlns:a16="http://schemas.microsoft.com/office/drawing/2014/main" id="{D26B4633-E2FE-49A7-B387-C8AB087E5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3" y="3525838"/>
            <a:ext cx="3492500" cy="452437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 eaLnBrk="1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vi-VN" sz="1800" b="1" i="1" dirty="0">
                <a:solidFill>
                  <a:schemeClr val="bg1"/>
                </a:solidFill>
                <a:latin typeface="Source Sans Pro "/>
              </a:rPr>
              <a:t>Tặng </a:t>
            </a:r>
            <a:r>
              <a:rPr lang="en-US" sz="1800" b="1" i="1" dirty="0">
                <a:solidFill>
                  <a:schemeClr val="bg1"/>
                </a:solidFill>
                <a:latin typeface="Source Sans Pro "/>
              </a:rPr>
              <a:t>1 </a:t>
            </a:r>
            <a:r>
              <a:rPr lang="en-US" sz="1800" b="1" i="1" dirty="0" err="1">
                <a:solidFill>
                  <a:schemeClr val="bg1"/>
                </a:solidFill>
                <a:latin typeface="Source Sans Pro "/>
              </a:rPr>
              <a:t>túi</a:t>
            </a:r>
            <a:r>
              <a:rPr lang="vi-VN" sz="1800" b="1" i="1" dirty="0">
                <a:solidFill>
                  <a:schemeClr val="bg1"/>
                </a:solidFill>
                <a:latin typeface="Source Sans Pro "/>
              </a:rPr>
              <a:t> bánh </a:t>
            </a:r>
            <a:r>
              <a:rPr lang="en-US" sz="1800" b="1" i="1" dirty="0" err="1">
                <a:solidFill>
                  <a:schemeClr val="bg1"/>
                </a:solidFill>
                <a:latin typeface="Source Sans Pro "/>
              </a:rPr>
              <a:t>tráng</a:t>
            </a:r>
            <a:r>
              <a:rPr lang="en-US" sz="1800" b="1" i="1" dirty="0">
                <a:solidFill>
                  <a:schemeClr val="bg1"/>
                </a:solidFill>
                <a:latin typeface="Source Sans Pro "/>
              </a:rPr>
              <a:t> </a:t>
            </a:r>
            <a:r>
              <a:rPr lang="vi-VN" sz="1800" b="1" i="1" dirty="0">
                <a:solidFill>
                  <a:schemeClr val="bg1"/>
                </a:solidFill>
                <a:latin typeface="Source Sans Pro "/>
              </a:rPr>
              <a:t>sữa</a:t>
            </a:r>
            <a:endParaRPr lang="en-US" altLang="vi-VN" sz="1800" b="1" i="1" dirty="0">
              <a:solidFill>
                <a:schemeClr val="bg1"/>
              </a:solidFill>
              <a:latin typeface="Source Sans Pro "/>
            </a:endParaRPr>
          </a:p>
        </p:txBody>
      </p:sp>
      <p:sp>
        <p:nvSpPr>
          <p:cNvPr id="68" name="Rectangle 98">
            <a:extLst>
              <a:ext uri="{FF2B5EF4-FFF2-40B4-BE49-F238E27FC236}">
                <a16:creationId xmlns:a16="http://schemas.microsoft.com/office/drawing/2014/main" id="{021AF48A-939B-410C-8E65-E01D1ABC1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488" y="4786313"/>
            <a:ext cx="3246437" cy="42386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vi-VN" altLang="vi-VN" b="1" i="1">
                <a:solidFill>
                  <a:schemeClr val="bg1"/>
                </a:solidFill>
                <a:latin typeface="Source Sans Pro "/>
              </a:rPr>
              <a:t>Mua </a:t>
            </a:r>
            <a:r>
              <a:rPr lang="en-US" altLang="vi-VN" b="1" i="1">
                <a:solidFill>
                  <a:schemeClr val="bg1"/>
                </a:solidFill>
                <a:latin typeface="Source Sans Pro "/>
              </a:rPr>
              <a:t>20</a:t>
            </a:r>
            <a:r>
              <a:rPr lang="vi-VN" altLang="vi-VN" b="1" i="1">
                <a:solidFill>
                  <a:schemeClr val="bg1"/>
                </a:solidFill>
                <a:latin typeface="Source Sans Pro "/>
              </a:rPr>
              <a:t> hộp kẹo bất kỳ</a:t>
            </a:r>
            <a:endParaRPr lang="en-US" altLang="vi-VN" b="1" i="1">
              <a:solidFill>
                <a:schemeClr val="bg1"/>
              </a:solidFill>
              <a:latin typeface="Source Sans Pro "/>
            </a:endParaRPr>
          </a:p>
        </p:txBody>
      </p:sp>
      <p:sp>
        <p:nvSpPr>
          <p:cNvPr id="69" name="Mũi tên: Phải 68">
            <a:extLst>
              <a:ext uri="{FF2B5EF4-FFF2-40B4-BE49-F238E27FC236}">
                <a16:creationId xmlns:a16="http://schemas.microsoft.com/office/drawing/2014/main" id="{B7CF47C9-DE77-42A3-AC9F-DEA9003F13E4}"/>
              </a:ext>
            </a:extLst>
          </p:cNvPr>
          <p:cNvSpPr/>
          <p:nvPr/>
        </p:nvSpPr>
        <p:spPr>
          <a:xfrm>
            <a:off x="5918200" y="4911725"/>
            <a:ext cx="277813" cy="1793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>
              <a:latin typeface="Source Sans Pro "/>
            </a:endParaRPr>
          </a:p>
        </p:txBody>
      </p:sp>
      <p:sp>
        <p:nvSpPr>
          <p:cNvPr id="70" name="Rectangle 98">
            <a:extLst>
              <a:ext uri="{FF2B5EF4-FFF2-40B4-BE49-F238E27FC236}">
                <a16:creationId xmlns:a16="http://schemas.microsoft.com/office/drawing/2014/main" id="{B5D25AAD-22D7-45D7-9F91-14D330733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3" y="4570413"/>
            <a:ext cx="3492500" cy="8128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 eaLnBrk="1" hangingPunct="1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vi-VN" sz="1800" b="1" i="1" dirty="0" err="1">
                <a:solidFill>
                  <a:schemeClr val="bg1"/>
                </a:solidFill>
                <a:latin typeface="Source Sans Pro "/>
              </a:rPr>
              <a:t>Tặng</a:t>
            </a:r>
            <a:r>
              <a:rPr lang="en-US" altLang="vi-VN" sz="1800" b="1" i="1" dirty="0">
                <a:solidFill>
                  <a:schemeClr val="bg1"/>
                </a:solidFill>
                <a:latin typeface="Source Sans Pro "/>
              </a:rPr>
              <a:t> 1 </a:t>
            </a:r>
            <a:r>
              <a:rPr lang="en-US" altLang="vi-VN" sz="1800" b="1" i="1" dirty="0" err="1">
                <a:solidFill>
                  <a:schemeClr val="bg1"/>
                </a:solidFill>
                <a:latin typeface="Source Sans Pro "/>
              </a:rPr>
              <a:t>túi</a:t>
            </a:r>
            <a:r>
              <a:rPr lang="en-US" altLang="vi-VN" sz="1800" b="1" i="1" dirty="0">
                <a:solidFill>
                  <a:schemeClr val="bg1"/>
                </a:solidFill>
                <a:latin typeface="Source Sans Pro "/>
              </a:rPr>
              <a:t> </a:t>
            </a:r>
            <a:r>
              <a:rPr lang="en-US" altLang="vi-VN" sz="1800" b="1" i="1" dirty="0" err="1">
                <a:solidFill>
                  <a:schemeClr val="bg1"/>
                </a:solidFill>
                <a:latin typeface="Source Sans Pro "/>
              </a:rPr>
              <a:t>bánh</a:t>
            </a:r>
            <a:r>
              <a:rPr lang="en-US" altLang="vi-VN" sz="1800" b="1" i="1" dirty="0">
                <a:solidFill>
                  <a:schemeClr val="bg1"/>
                </a:solidFill>
                <a:latin typeface="Source Sans Pro "/>
              </a:rPr>
              <a:t> </a:t>
            </a:r>
            <a:r>
              <a:rPr lang="en-US" altLang="vi-VN" sz="1800" b="1" i="1" dirty="0" err="1">
                <a:solidFill>
                  <a:schemeClr val="bg1"/>
                </a:solidFill>
                <a:latin typeface="Source Sans Pro "/>
              </a:rPr>
              <a:t>tráng</a:t>
            </a:r>
            <a:r>
              <a:rPr lang="en-US" altLang="vi-VN" sz="1800" b="1" i="1" dirty="0">
                <a:solidFill>
                  <a:schemeClr val="bg1"/>
                </a:solidFill>
                <a:latin typeface="Source Sans Pro "/>
              </a:rPr>
              <a:t> </a:t>
            </a:r>
            <a:r>
              <a:rPr lang="en-US" altLang="vi-VN" sz="1800" b="1" i="1" dirty="0" err="1">
                <a:solidFill>
                  <a:schemeClr val="bg1"/>
                </a:solidFill>
                <a:latin typeface="Source Sans Pro "/>
              </a:rPr>
              <a:t>sữa</a:t>
            </a:r>
            <a:r>
              <a:rPr lang="en-US" altLang="vi-VN" sz="1800" b="1" i="1" dirty="0">
                <a:solidFill>
                  <a:schemeClr val="bg1"/>
                </a:solidFill>
                <a:latin typeface="Source Sans Pro "/>
              </a:rPr>
              <a:t> + 1 </a:t>
            </a:r>
            <a:r>
              <a:rPr lang="en-US" altLang="vi-VN" sz="1800" b="1" i="1" dirty="0" err="1">
                <a:solidFill>
                  <a:schemeClr val="bg1"/>
                </a:solidFill>
                <a:latin typeface="Source Sans Pro "/>
              </a:rPr>
              <a:t>bộ</a:t>
            </a:r>
            <a:r>
              <a:rPr lang="en-US" altLang="vi-VN" sz="1800" b="1" i="1" dirty="0">
                <a:solidFill>
                  <a:schemeClr val="bg1"/>
                </a:solidFill>
                <a:latin typeface="Source Sans Pro "/>
              </a:rPr>
              <a:t> </a:t>
            </a:r>
            <a:r>
              <a:rPr lang="en-US" altLang="vi-VN" sz="1800" b="1" i="1" dirty="0" err="1">
                <a:solidFill>
                  <a:schemeClr val="bg1"/>
                </a:solidFill>
                <a:latin typeface="Source Sans Pro "/>
              </a:rPr>
              <a:t>chén</a:t>
            </a:r>
            <a:endParaRPr lang="en-US" altLang="vi-VN" sz="1800" b="1" i="1" dirty="0">
              <a:solidFill>
                <a:schemeClr val="bg1"/>
              </a:solidFill>
              <a:latin typeface="Source Sans Pro 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62" grpId="0" animBg="1"/>
      <p:bldP spid="64" grpId="0" animBg="1"/>
      <p:bldP spid="65" grpId="0" animBg="1"/>
      <p:bldP spid="67" grpId="0" animBg="1"/>
      <p:bldP spid="68" grpId="0" animBg="1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B7BBBD9-4B3E-4057-B385-D75C86FF4A7E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2365375"/>
            <a:ext cx="2330450" cy="2674938"/>
            <a:chOff x="712413" y="1867390"/>
            <a:chExt cx="2330529" cy="267384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78C9243-B182-44C2-A75A-19FCB6BE8B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2413" y="1867390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E7594EA3-8112-435E-9D5F-762BA9BD4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768" y="1884846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81002A-34A1-404C-A8D3-25E6CC53CB0C}"/>
              </a:ext>
            </a:extLst>
          </p:cNvPr>
          <p:cNvGrpSpPr>
            <a:grpSpLocks/>
          </p:cNvGrpSpPr>
          <p:nvPr/>
        </p:nvGrpSpPr>
        <p:grpSpPr bwMode="auto">
          <a:xfrm>
            <a:off x="5035550" y="1285875"/>
            <a:ext cx="2330450" cy="2674938"/>
            <a:chOff x="3509971" y="1867390"/>
            <a:chExt cx="2330529" cy="267384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9B98644-5834-4BF9-A287-F3A73B87FC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9971" y="1867390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2D04400-51C3-478A-B4EA-2901502C6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326" y="1884846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9759DB-D978-4F27-8D86-3A34A67F5424}"/>
              </a:ext>
            </a:extLst>
          </p:cNvPr>
          <p:cNvGrpSpPr>
            <a:grpSpLocks/>
          </p:cNvGrpSpPr>
          <p:nvPr/>
        </p:nvGrpSpPr>
        <p:grpSpPr bwMode="auto">
          <a:xfrm>
            <a:off x="8339138" y="2425700"/>
            <a:ext cx="2330450" cy="2674938"/>
            <a:chOff x="6307529" y="1867390"/>
            <a:chExt cx="2330529" cy="267384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637B567-FA2B-45B0-A6BF-49F7B53360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7529" y="1867390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7E6579A-9CF4-4A19-AF6C-5B69AC81E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884" y="1884846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6D401E-8CD5-4BD0-A425-D5F0720F99BC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ED657B-9ED5-4C6F-B2C2-7B83FFFD6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3" y="814388"/>
            <a:ext cx="22526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vi-VN" sz="3600">
                <a:latin typeface="Source Sans Pro Light" panose="020B0403030403020204" pitchFamily="34" charset="0"/>
              </a:rPr>
              <a:t>Thành viên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91BAF8-70F7-4E8E-B9C4-E6D432A64CC7}"/>
              </a:ext>
            </a:extLst>
          </p:cNvPr>
          <p:cNvCxnSpPr/>
          <p:nvPr/>
        </p:nvCxnSpPr>
        <p:spPr>
          <a:xfrm>
            <a:off x="598488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92B324-8DF2-4DB5-86CE-667334DFA092}"/>
              </a:ext>
            </a:extLst>
          </p:cNvPr>
          <p:cNvGrpSpPr>
            <a:grpSpLocks/>
          </p:cNvGrpSpPr>
          <p:nvPr/>
        </p:nvGrpSpPr>
        <p:grpSpPr bwMode="auto">
          <a:xfrm>
            <a:off x="7781925" y="5178425"/>
            <a:ext cx="3582988" cy="687388"/>
            <a:chOff x="6126170" y="4572307"/>
            <a:chExt cx="3583317" cy="686451"/>
          </a:xfrm>
        </p:grpSpPr>
        <p:sp>
          <p:nvSpPr>
            <p:cNvPr id="11283" name="TextBox 38">
              <a:extLst>
                <a:ext uri="{FF2B5EF4-FFF2-40B4-BE49-F238E27FC236}">
                  <a16:creationId xmlns:a16="http://schemas.microsoft.com/office/drawing/2014/main" id="{2CDEC492-F555-44DD-84D9-E0892195F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6170" y="4572307"/>
              <a:ext cx="3583317" cy="399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AU" altLang="vi-VN" sz="2000" b="1">
                  <a:latin typeface="Source Sans Pro" panose="020B0503030403020204" pitchFamily="34" charset="0"/>
                  <a:cs typeface="Roboto Black" pitchFamily="2" charset="0"/>
                </a:rPr>
                <a:t>TRẦN BÌNH NGUYÊN - PS09068</a:t>
              </a:r>
            </a:p>
          </p:txBody>
        </p:sp>
        <p:sp>
          <p:nvSpPr>
            <p:cNvPr id="16404" name="TextBox 39">
              <a:extLst>
                <a:ext uri="{FF2B5EF4-FFF2-40B4-BE49-F238E27FC236}">
                  <a16:creationId xmlns:a16="http://schemas.microsoft.com/office/drawing/2014/main" id="{B02270F2-73CA-42F6-B946-1B03A1DFB7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4369" y="4921081"/>
              <a:ext cx="1160569" cy="3376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Thành</a:t>
              </a:r>
              <a:r>
                <a:rPr lang="en-US" altLang="vi-VN" sz="1600" b="1" dirty="0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 </a:t>
              </a: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viên</a:t>
              </a:r>
              <a:endParaRPr lang="en-US" altLang="vi-VN" sz="1600" b="1" dirty="0">
                <a:solidFill>
                  <a:schemeClr val="accent3"/>
                </a:solidFill>
                <a:latin typeface="Source Sans Pro Light" panose="020B0403030403020204" pitchFamily="34" charset="-93"/>
                <a:ea typeface="Montserrat" panose="02000505000000020004" pitchFamily="2" charset="0"/>
                <a:cs typeface="Montserrat" panose="02000505000000020004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9B5CBF-EEAF-47A1-91F0-9B2EC8C507A9}"/>
              </a:ext>
            </a:extLst>
          </p:cNvPr>
          <p:cNvGrpSpPr>
            <a:grpSpLocks/>
          </p:cNvGrpSpPr>
          <p:nvPr/>
        </p:nvGrpSpPr>
        <p:grpSpPr bwMode="auto">
          <a:xfrm>
            <a:off x="4546600" y="4081463"/>
            <a:ext cx="3211513" cy="688975"/>
            <a:chOff x="2889373" y="4686880"/>
            <a:chExt cx="3210761" cy="689741"/>
          </a:xfrm>
        </p:grpSpPr>
        <p:sp>
          <p:nvSpPr>
            <p:cNvPr id="11281" name="TextBox 45">
              <a:extLst>
                <a:ext uri="{FF2B5EF4-FFF2-40B4-BE49-F238E27FC236}">
                  <a16:creationId xmlns:a16="http://schemas.microsoft.com/office/drawing/2014/main" id="{406BB14B-C321-4133-8E15-F7994C728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9373" y="4686880"/>
              <a:ext cx="3210761" cy="400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AU" altLang="vi-VN" sz="2000" b="1">
                  <a:latin typeface="Source Sans Pro" panose="020B0503030403020204" pitchFamily="34" charset="0"/>
                  <a:cs typeface="Roboto Black" pitchFamily="2" charset="0"/>
                </a:rPr>
                <a:t>HUỲNH H</a:t>
              </a:r>
              <a:r>
                <a:rPr lang="en-US" altLang="vi-VN" sz="2000" b="1">
                  <a:latin typeface="Source Sans Pro" panose="020B0503030403020204" pitchFamily="34" charset="0"/>
                  <a:cs typeface="Roboto Black" pitchFamily="2" charset="0"/>
                </a:rPr>
                <a:t>ỮU LỢI – PS08942</a:t>
              </a:r>
              <a:endParaRPr lang="en-AU" altLang="vi-VN" sz="2000" b="1">
                <a:latin typeface="Source Sans Pro" panose="020B0503030403020204" pitchFamily="34" charset="0"/>
                <a:cs typeface="Roboto Black" pitchFamily="2" charset="0"/>
              </a:endParaRPr>
            </a:p>
          </p:txBody>
        </p:sp>
        <p:sp>
          <p:nvSpPr>
            <p:cNvPr id="16402" name="TextBox 46">
              <a:extLst>
                <a:ext uri="{FF2B5EF4-FFF2-40B4-BE49-F238E27FC236}">
                  <a16:creationId xmlns:a16="http://schemas.microsoft.com/office/drawing/2014/main" id="{4D90E517-C24B-4515-BF0E-11BF6FC36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4658" y="5038107"/>
              <a:ext cx="1160191" cy="3385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Thành</a:t>
              </a:r>
              <a:r>
                <a:rPr lang="en-US" altLang="vi-VN" sz="1600" b="1" dirty="0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 </a:t>
              </a: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viên</a:t>
              </a:r>
              <a:endParaRPr lang="en-US" altLang="vi-VN" sz="1600" b="1" dirty="0">
                <a:solidFill>
                  <a:schemeClr val="accent3"/>
                </a:solidFill>
                <a:latin typeface="Source Sans Pro Light" panose="020B0403030403020204" pitchFamily="34" charset="-93"/>
                <a:ea typeface="Montserrat" panose="02000505000000020004" pitchFamily="2" charset="0"/>
                <a:cs typeface="Montserrat" panose="02000505000000020004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309BF4-1584-4F6F-83B7-9A70858F1892}"/>
              </a:ext>
            </a:extLst>
          </p:cNvPr>
          <p:cNvGrpSpPr>
            <a:grpSpLocks/>
          </p:cNvGrpSpPr>
          <p:nvPr/>
        </p:nvGrpSpPr>
        <p:grpSpPr bwMode="auto">
          <a:xfrm>
            <a:off x="1046163" y="5178425"/>
            <a:ext cx="3641725" cy="687388"/>
            <a:chOff x="-351260" y="4688702"/>
            <a:chExt cx="3644647" cy="687264"/>
          </a:xfrm>
        </p:grpSpPr>
        <p:sp>
          <p:nvSpPr>
            <p:cNvPr id="11279" name="TextBox 52">
              <a:extLst>
                <a:ext uri="{FF2B5EF4-FFF2-40B4-BE49-F238E27FC236}">
                  <a16:creationId xmlns:a16="http://schemas.microsoft.com/office/drawing/2014/main" id="{A648B108-410C-4DB4-B4F1-9D77D46EFD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51260" y="4688702"/>
              <a:ext cx="3644647" cy="399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AU" altLang="vi-VN" sz="2000" b="1">
                  <a:latin typeface="Source Sans Pro" panose="020B0503030403020204" pitchFamily="34" charset="0"/>
                  <a:cs typeface="Roboto Black" pitchFamily="2" charset="0"/>
                </a:rPr>
                <a:t>TRẦN QUANG CHÁNH -PS09412</a:t>
              </a:r>
            </a:p>
          </p:txBody>
        </p:sp>
        <p:sp>
          <p:nvSpPr>
            <p:cNvPr id="16400" name="TextBox 53">
              <a:extLst>
                <a:ext uri="{FF2B5EF4-FFF2-40B4-BE49-F238E27FC236}">
                  <a16:creationId xmlns:a16="http://schemas.microsoft.com/office/drawing/2014/main" id="{D82E3328-8DCE-4D2F-BA8F-7E875F55D3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900" y="5037889"/>
              <a:ext cx="1161393" cy="3380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Thành</a:t>
              </a:r>
              <a:r>
                <a:rPr lang="en-US" altLang="vi-VN" sz="1600" b="1" dirty="0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 </a:t>
              </a: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viên</a:t>
              </a:r>
              <a:endParaRPr lang="en-US" altLang="vi-VN" sz="1600" b="1" dirty="0">
                <a:solidFill>
                  <a:schemeClr val="accent3"/>
                </a:solidFill>
                <a:latin typeface="Source Sans Pro Light" panose="020B0403030403020204" pitchFamily="34" charset="-93"/>
                <a:ea typeface="Montserrat" panose="02000505000000020004" pitchFamily="2" charset="0"/>
                <a:cs typeface="Montserrat" panose="02000505000000020004" pitchFamily="2" charset="0"/>
              </a:endParaRPr>
            </a:p>
          </p:txBody>
        </p:sp>
      </p:grp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2FAE12F1-F420-405D-ACEB-39A4F5A65B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288" r="10288"/>
          <a:stretch>
            <a:fillRect/>
          </a:stretch>
        </p:blipFill>
        <p:spPr>
          <a:xfrm>
            <a:off x="1812208" y="2834367"/>
            <a:ext cx="1938337" cy="1830388"/>
          </a:xfrm>
        </p:spPr>
      </p:pic>
      <p:pic>
        <p:nvPicPr>
          <p:cNvPr id="11276" name="Picture 66">
            <a:extLst>
              <a:ext uri="{FF2B5EF4-FFF2-40B4-BE49-F238E27FC236}">
                <a16:creationId xmlns:a16="http://schemas.microsoft.com/office/drawing/2014/main" id="{D20D724E-89B2-4A67-9269-4298CF778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Chỗ dành sẵn cho Hình ảnh 14" descr="Ảnh có chứa người, người đàn ông, trong nhà, bàn&#10;&#10;Mô tả được tạo tự động">
            <a:extLst>
              <a:ext uri="{FF2B5EF4-FFF2-40B4-BE49-F238E27FC236}">
                <a16:creationId xmlns:a16="http://schemas.microsoft.com/office/drawing/2014/main" id="{E7DBBD21-1C5E-434E-B0B6-8D76FA3D8D4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4559" b="14559"/>
          <a:stretch>
            <a:fillRect/>
          </a:stretch>
        </p:blipFill>
        <p:spPr>
          <a:xfrm>
            <a:off x="5219932" y="1773079"/>
            <a:ext cx="1936750" cy="1830388"/>
          </a:xfrm>
        </p:spPr>
      </p:pic>
      <p:pic>
        <p:nvPicPr>
          <p:cNvPr id="4" name="Chỗ dành sẵn cho Hình ảnh 3" descr="Ảnh có chứa người, trong nhà, trẻ, cậu bé&#10;&#10;Mô tả được tạo tự động">
            <a:extLst>
              <a:ext uri="{FF2B5EF4-FFF2-40B4-BE49-F238E27FC236}">
                <a16:creationId xmlns:a16="http://schemas.microsoft.com/office/drawing/2014/main" id="{91825826-22BB-4956-B6F2-1D80CE4EE7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2820" b="2820"/>
          <a:stretch>
            <a:fillRect/>
          </a:stretch>
        </p:blipFill>
        <p:spPr>
          <a:xfrm>
            <a:off x="8541818" y="2912423"/>
            <a:ext cx="1937693" cy="1830926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01AD19-A75E-4F16-BBB4-DCDE6F0DBDF2}"/>
              </a:ext>
            </a:extLst>
          </p:cNvPr>
          <p:cNvCxnSpPr/>
          <p:nvPr/>
        </p:nvCxnSpPr>
        <p:spPr>
          <a:xfrm>
            <a:off x="598488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AE69EA2-AC19-4311-B70D-145752C6661C}"/>
              </a:ext>
            </a:extLst>
          </p:cNvPr>
          <p:cNvGrpSpPr>
            <a:grpSpLocks/>
          </p:cNvGrpSpPr>
          <p:nvPr/>
        </p:nvGrpSpPr>
        <p:grpSpPr bwMode="auto">
          <a:xfrm>
            <a:off x="2420938" y="2833688"/>
            <a:ext cx="963612" cy="2630487"/>
            <a:chOff x="950418" y="3123257"/>
            <a:chExt cx="1092539" cy="3069725"/>
          </a:xfrm>
        </p:grpSpPr>
        <p:grpSp>
          <p:nvGrpSpPr>
            <p:cNvPr id="29741" name="Group 89">
              <a:extLst>
                <a:ext uri="{FF2B5EF4-FFF2-40B4-BE49-F238E27FC236}">
                  <a16:creationId xmlns:a16="http://schemas.microsoft.com/office/drawing/2014/main" id="{6D522D47-DE6A-43E3-B468-4C40297ED8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914" y="3123257"/>
              <a:ext cx="840043" cy="2876753"/>
              <a:chOff x="2616200" y="1808163"/>
              <a:chExt cx="1009650" cy="3457576"/>
            </a:xfrm>
          </p:grpSpPr>
          <p:sp>
            <p:nvSpPr>
              <p:cNvPr id="29743" name="Rectangle 17">
                <a:extLst>
                  <a:ext uri="{FF2B5EF4-FFF2-40B4-BE49-F238E27FC236}">
                    <a16:creationId xmlns:a16="http://schemas.microsoft.com/office/drawing/2014/main" id="{0F77651C-159E-4CA4-B6D2-D19B64A63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6200" y="2035176"/>
                <a:ext cx="714375" cy="3230563"/>
              </a:xfrm>
              <a:prstGeom prst="rect">
                <a:avLst/>
              </a:prstGeom>
              <a:solidFill>
                <a:schemeClr val="accent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ID" altLang="vi-VN" sz="1100">
                  <a:solidFill>
                    <a:srgbClr val="A4E448"/>
                  </a:solidFill>
                </a:endParaRPr>
              </a:p>
            </p:txBody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A9F8FDE5-BDF9-4EF2-8C67-C87A1E0BC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5587" y="1808163"/>
                <a:ext cx="1010263" cy="227115"/>
              </a:xfrm>
              <a:custGeom>
                <a:avLst/>
                <a:gdLst>
                  <a:gd name="T0" fmla="*/ 188 w 636"/>
                  <a:gd name="T1" fmla="*/ 0 h 143"/>
                  <a:gd name="T2" fmla="*/ 0 w 636"/>
                  <a:gd name="T3" fmla="*/ 143 h 143"/>
                  <a:gd name="T4" fmla="*/ 450 w 636"/>
                  <a:gd name="T5" fmla="*/ 143 h 143"/>
                  <a:gd name="T6" fmla="*/ 636 w 636"/>
                  <a:gd name="T7" fmla="*/ 0 h 143"/>
                  <a:gd name="T8" fmla="*/ 188 w 636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6" h="143">
                    <a:moveTo>
                      <a:pt x="188" y="0"/>
                    </a:moveTo>
                    <a:lnTo>
                      <a:pt x="0" y="143"/>
                    </a:lnTo>
                    <a:lnTo>
                      <a:pt x="450" y="143"/>
                    </a:lnTo>
                    <a:lnTo>
                      <a:pt x="636" y="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A4E448"/>
                  </a:solidFill>
                  <a:latin typeface="+mn-lt"/>
                </a:endParaRPr>
              </a:p>
            </p:txBody>
          </p:sp>
          <p:sp>
            <p:nvSpPr>
              <p:cNvPr id="29745" name="Freeform 19">
                <a:extLst>
                  <a:ext uri="{FF2B5EF4-FFF2-40B4-BE49-F238E27FC236}">
                    <a16:creationId xmlns:a16="http://schemas.microsoft.com/office/drawing/2014/main" id="{99BB667A-F3BA-4468-B5DA-264F82E95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6200" y="1808163"/>
                <a:ext cx="1009650" cy="227013"/>
              </a:xfrm>
              <a:custGeom>
                <a:avLst/>
                <a:gdLst>
                  <a:gd name="T0" fmla="*/ 2147483647 w 636"/>
                  <a:gd name="T1" fmla="*/ 0 h 143"/>
                  <a:gd name="T2" fmla="*/ 0 w 636"/>
                  <a:gd name="T3" fmla="*/ 2147483647 h 143"/>
                  <a:gd name="T4" fmla="*/ 2147483647 w 636"/>
                  <a:gd name="T5" fmla="*/ 2147483647 h 143"/>
                  <a:gd name="T6" fmla="*/ 2147483647 w 636"/>
                  <a:gd name="T7" fmla="*/ 0 h 143"/>
                  <a:gd name="T8" fmla="*/ 2147483647 w 636"/>
                  <a:gd name="T9" fmla="*/ 0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6" h="143">
                    <a:moveTo>
                      <a:pt x="188" y="0"/>
                    </a:moveTo>
                    <a:lnTo>
                      <a:pt x="0" y="143"/>
                    </a:lnTo>
                    <a:lnTo>
                      <a:pt x="450" y="143"/>
                    </a:lnTo>
                    <a:lnTo>
                      <a:pt x="636" y="0"/>
                    </a:lnTo>
                    <a:lnTo>
                      <a:pt x="1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3" name="Freeform 20">
                <a:extLst>
                  <a:ext uri="{FF2B5EF4-FFF2-40B4-BE49-F238E27FC236}">
                    <a16:creationId xmlns:a16="http://schemas.microsoft.com/office/drawing/2014/main" id="{441D475B-C924-4927-BEA3-EF51903A5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9478" y="1808163"/>
                <a:ext cx="296372" cy="3457941"/>
              </a:xfrm>
              <a:custGeom>
                <a:avLst/>
                <a:gdLst>
                  <a:gd name="T0" fmla="*/ 186 w 186"/>
                  <a:gd name="T1" fmla="*/ 0 h 2178"/>
                  <a:gd name="T2" fmla="*/ 186 w 186"/>
                  <a:gd name="T3" fmla="*/ 0 h 2178"/>
                  <a:gd name="T4" fmla="*/ 0 w 186"/>
                  <a:gd name="T5" fmla="*/ 143 h 2178"/>
                  <a:gd name="T6" fmla="*/ 0 w 186"/>
                  <a:gd name="T7" fmla="*/ 2178 h 2178"/>
                  <a:gd name="T8" fmla="*/ 186 w 186"/>
                  <a:gd name="T9" fmla="*/ 2035 h 2178"/>
                  <a:gd name="T10" fmla="*/ 186 w 186"/>
                  <a:gd name="T11" fmla="*/ 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" h="2178">
                    <a:moveTo>
                      <a:pt x="186" y="0"/>
                    </a:moveTo>
                    <a:lnTo>
                      <a:pt x="186" y="0"/>
                    </a:lnTo>
                    <a:lnTo>
                      <a:pt x="0" y="143"/>
                    </a:lnTo>
                    <a:lnTo>
                      <a:pt x="0" y="2178"/>
                    </a:lnTo>
                    <a:lnTo>
                      <a:pt x="186" y="203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A4E448"/>
                  </a:solidFill>
                  <a:latin typeface="+mn-lt"/>
                </a:endParaRPr>
              </a:p>
            </p:txBody>
          </p:sp>
          <p:sp>
            <p:nvSpPr>
              <p:cNvPr id="29747" name="Freeform 21">
                <a:extLst>
                  <a:ext uri="{FF2B5EF4-FFF2-40B4-BE49-F238E27FC236}">
                    <a16:creationId xmlns:a16="http://schemas.microsoft.com/office/drawing/2014/main" id="{76D25144-636B-42BA-8F66-0C88FA61B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575" y="1808163"/>
                <a:ext cx="295275" cy="3457575"/>
              </a:xfrm>
              <a:custGeom>
                <a:avLst/>
                <a:gdLst>
                  <a:gd name="T0" fmla="*/ 2147483647 w 186"/>
                  <a:gd name="T1" fmla="*/ 0 h 2178"/>
                  <a:gd name="T2" fmla="*/ 2147483647 w 186"/>
                  <a:gd name="T3" fmla="*/ 0 h 2178"/>
                  <a:gd name="T4" fmla="*/ 0 w 186"/>
                  <a:gd name="T5" fmla="*/ 2147483647 h 2178"/>
                  <a:gd name="T6" fmla="*/ 0 w 186"/>
                  <a:gd name="T7" fmla="*/ 2147483647 h 2178"/>
                  <a:gd name="T8" fmla="*/ 2147483647 w 186"/>
                  <a:gd name="T9" fmla="*/ 2147483647 h 2178"/>
                  <a:gd name="T10" fmla="*/ 2147483647 w 186"/>
                  <a:gd name="T11" fmla="*/ 0 h 217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6" h="2178">
                    <a:moveTo>
                      <a:pt x="186" y="0"/>
                    </a:moveTo>
                    <a:lnTo>
                      <a:pt x="186" y="0"/>
                    </a:lnTo>
                    <a:lnTo>
                      <a:pt x="0" y="143"/>
                    </a:lnTo>
                    <a:lnTo>
                      <a:pt x="0" y="2178"/>
                    </a:lnTo>
                    <a:lnTo>
                      <a:pt x="186" y="2035"/>
                    </a:lnTo>
                    <a:lnTo>
                      <a:pt x="1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3580356-1ABA-408C-B94C-8E27DCADDDF8}"/>
                </a:ext>
              </a:extLst>
            </p:cNvPr>
            <p:cNvGrpSpPr/>
            <p:nvPr/>
          </p:nvGrpSpPr>
          <p:grpSpPr>
            <a:xfrm>
              <a:off x="950418" y="3316229"/>
              <a:ext cx="840043" cy="2876753"/>
              <a:chOff x="2616200" y="1808163"/>
              <a:chExt cx="1009650" cy="3457576"/>
            </a:xfrm>
            <a:effectLst>
              <a:outerShdw blurRad="50800" dist="63500" dir="2700000" sx="96000" sy="96000" algn="tl" rotWithShape="0">
                <a:prstClr val="black">
                  <a:alpha val="36000"/>
                </a:prstClr>
              </a:outerShdw>
            </a:effectLst>
          </p:grpSpPr>
          <p:sp>
            <p:nvSpPr>
              <p:cNvPr id="97" name="Rectangle 17">
                <a:extLst>
                  <a:ext uri="{FF2B5EF4-FFF2-40B4-BE49-F238E27FC236}">
                    <a16:creationId xmlns:a16="http://schemas.microsoft.com/office/drawing/2014/main" id="{039EFAC9-7BA5-45F7-8424-BAA8E2F2E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6200" y="2035176"/>
                <a:ext cx="714375" cy="323056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A4E448"/>
                  </a:solidFill>
                  <a:latin typeface="+mn-lt"/>
                </a:endParaRPr>
              </a:p>
            </p:txBody>
          </p:sp>
          <p:sp>
            <p:nvSpPr>
              <p:cNvPr id="116" name="Freeform 18">
                <a:extLst>
                  <a:ext uri="{FF2B5EF4-FFF2-40B4-BE49-F238E27FC236}">
                    <a16:creationId xmlns:a16="http://schemas.microsoft.com/office/drawing/2014/main" id="{73448545-91D8-4F66-A595-74566C0DD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6200" y="1808163"/>
                <a:ext cx="1009650" cy="227013"/>
              </a:xfrm>
              <a:custGeom>
                <a:avLst/>
                <a:gdLst>
                  <a:gd name="T0" fmla="*/ 188 w 636"/>
                  <a:gd name="T1" fmla="*/ 0 h 143"/>
                  <a:gd name="T2" fmla="*/ 0 w 636"/>
                  <a:gd name="T3" fmla="*/ 143 h 143"/>
                  <a:gd name="T4" fmla="*/ 450 w 636"/>
                  <a:gd name="T5" fmla="*/ 143 h 143"/>
                  <a:gd name="T6" fmla="*/ 636 w 636"/>
                  <a:gd name="T7" fmla="*/ 0 h 143"/>
                  <a:gd name="T8" fmla="*/ 188 w 636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6" h="143">
                    <a:moveTo>
                      <a:pt x="188" y="0"/>
                    </a:moveTo>
                    <a:lnTo>
                      <a:pt x="0" y="143"/>
                    </a:lnTo>
                    <a:lnTo>
                      <a:pt x="450" y="143"/>
                    </a:lnTo>
                    <a:lnTo>
                      <a:pt x="636" y="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A4E448"/>
                  </a:solidFill>
                  <a:latin typeface="+mn-lt"/>
                </a:endParaRPr>
              </a:p>
            </p:txBody>
          </p:sp>
          <p:sp>
            <p:nvSpPr>
              <p:cNvPr id="117" name="Freeform 19">
                <a:extLst>
                  <a:ext uri="{FF2B5EF4-FFF2-40B4-BE49-F238E27FC236}">
                    <a16:creationId xmlns:a16="http://schemas.microsoft.com/office/drawing/2014/main" id="{4568F796-EDFC-4A09-AE9E-E1BD66DBE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6200" y="1808163"/>
                <a:ext cx="1009650" cy="227013"/>
              </a:xfrm>
              <a:custGeom>
                <a:avLst/>
                <a:gdLst>
                  <a:gd name="T0" fmla="*/ 188 w 636"/>
                  <a:gd name="T1" fmla="*/ 0 h 143"/>
                  <a:gd name="T2" fmla="*/ 0 w 636"/>
                  <a:gd name="T3" fmla="*/ 143 h 143"/>
                  <a:gd name="T4" fmla="*/ 450 w 636"/>
                  <a:gd name="T5" fmla="*/ 143 h 143"/>
                  <a:gd name="T6" fmla="*/ 636 w 636"/>
                  <a:gd name="T7" fmla="*/ 0 h 143"/>
                  <a:gd name="T8" fmla="*/ 188 w 636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6" h="143">
                    <a:moveTo>
                      <a:pt x="188" y="0"/>
                    </a:moveTo>
                    <a:lnTo>
                      <a:pt x="0" y="143"/>
                    </a:lnTo>
                    <a:lnTo>
                      <a:pt x="450" y="143"/>
                    </a:lnTo>
                    <a:lnTo>
                      <a:pt x="636" y="0"/>
                    </a:lnTo>
                    <a:lnTo>
                      <a:pt x="18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A4E448"/>
                  </a:solidFill>
                  <a:latin typeface="+mn-lt"/>
                </a:endParaRPr>
              </a:p>
            </p:txBody>
          </p:sp>
          <p:sp>
            <p:nvSpPr>
              <p:cNvPr id="118" name="Freeform 20">
                <a:extLst>
                  <a:ext uri="{FF2B5EF4-FFF2-40B4-BE49-F238E27FC236}">
                    <a16:creationId xmlns:a16="http://schemas.microsoft.com/office/drawing/2014/main" id="{5F7E4D2B-DCCF-4FFF-B311-AD687D121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575" y="1808163"/>
                <a:ext cx="295275" cy="3457575"/>
              </a:xfrm>
              <a:custGeom>
                <a:avLst/>
                <a:gdLst>
                  <a:gd name="T0" fmla="*/ 186 w 186"/>
                  <a:gd name="T1" fmla="*/ 0 h 2178"/>
                  <a:gd name="T2" fmla="*/ 186 w 186"/>
                  <a:gd name="T3" fmla="*/ 0 h 2178"/>
                  <a:gd name="T4" fmla="*/ 0 w 186"/>
                  <a:gd name="T5" fmla="*/ 143 h 2178"/>
                  <a:gd name="T6" fmla="*/ 0 w 186"/>
                  <a:gd name="T7" fmla="*/ 2178 h 2178"/>
                  <a:gd name="T8" fmla="*/ 186 w 186"/>
                  <a:gd name="T9" fmla="*/ 2035 h 2178"/>
                  <a:gd name="T10" fmla="*/ 186 w 186"/>
                  <a:gd name="T11" fmla="*/ 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" h="2178">
                    <a:moveTo>
                      <a:pt x="186" y="0"/>
                    </a:moveTo>
                    <a:lnTo>
                      <a:pt x="186" y="0"/>
                    </a:lnTo>
                    <a:lnTo>
                      <a:pt x="0" y="143"/>
                    </a:lnTo>
                    <a:lnTo>
                      <a:pt x="0" y="2178"/>
                    </a:lnTo>
                    <a:lnTo>
                      <a:pt x="186" y="2035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A4E448"/>
                  </a:solidFill>
                  <a:latin typeface="+mn-lt"/>
                </a:endParaRPr>
              </a:p>
            </p:txBody>
          </p:sp>
          <p:sp>
            <p:nvSpPr>
              <p:cNvPr id="119" name="Freeform 21">
                <a:extLst>
                  <a:ext uri="{FF2B5EF4-FFF2-40B4-BE49-F238E27FC236}">
                    <a16:creationId xmlns:a16="http://schemas.microsoft.com/office/drawing/2014/main" id="{064F0BD4-3E22-4ED1-BBF8-01509F210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575" y="1808163"/>
                <a:ext cx="295275" cy="3457575"/>
              </a:xfrm>
              <a:custGeom>
                <a:avLst/>
                <a:gdLst>
                  <a:gd name="T0" fmla="*/ 186 w 186"/>
                  <a:gd name="T1" fmla="*/ 0 h 2178"/>
                  <a:gd name="T2" fmla="*/ 186 w 186"/>
                  <a:gd name="T3" fmla="*/ 0 h 2178"/>
                  <a:gd name="T4" fmla="*/ 0 w 186"/>
                  <a:gd name="T5" fmla="*/ 143 h 2178"/>
                  <a:gd name="T6" fmla="*/ 0 w 186"/>
                  <a:gd name="T7" fmla="*/ 2178 h 2178"/>
                  <a:gd name="T8" fmla="*/ 186 w 186"/>
                  <a:gd name="T9" fmla="*/ 2035 h 2178"/>
                  <a:gd name="T10" fmla="*/ 186 w 186"/>
                  <a:gd name="T11" fmla="*/ 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" h="2178">
                    <a:moveTo>
                      <a:pt x="186" y="0"/>
                    </a:moveTo>
                    <a:lnTo>
                      <a:pt x="186" y="0"/>
                    </a:lnTo>
                    <a:lnTo>
                      <a:pt x="0" y="143"/>
                    </a:lnTo>
                    <a:lnTo>
                      <a:pt x="0" y="2178"/>
                    </a:lnTo>
                    <a:lnTo>
                      <a:pt x="186" y="2035"/>
                    </a:lnTo>
                    <a:lnTo>
                      <a:pt x="18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A4E448"/>
                  </a:solidFill>
                  <a:latin typeface="+mn-lt"/>
                </a:endParaRPr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7AE1973-F2FD-4F61-A406-002763344133}"/>
              </a:ext>
            </a:extLst>
          </p:cNvPr>
          <p:cNvGrpSpPr>
            <a:grpSpLocks/>
          </p:cNvGrpSpPr>
          <p:nvPr/>
        </p:nvGrpSpPr>
        <p:grpSpPr bwMode="auto">
          <a:xfrm>
            <a:off x="3595688" y="3454400"/>
            <a:ext cx="966787" cy="2095500"/>
            <a:chOff x="2132336" y="4438452"/>
            <a:chExt cx="1098857" cy="1754528"/>
          </a:xfrm>
        </p:grpSpPr>
        <p:grpSp>
          <p:nvGrpSpPr>
            <p:cNvPr id="29734" name="Group 125">
              <a:extLst>
                <a:ext uri="{FF2B5EF4-FFF2-40B4-BE49-F238E27FC236}">
                  <a16:creationId xmlns:a16="http://schemas.microsoft.com/office/drawing/2014/main" id="{F596A66D-F571-4A11-AF2F-E59A47AA12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1317" y="4438452"/>
              <a:ext cx="839876" cy="1557996"/>
              <a:chOff x="3397054" y="3108839"/>
              <a:chExt cx="637642" cy="1182846"/>
            </a:xfrm>
          </p:grpSpPr>
          <p:sp>
            <p:nvSpPr>
              <p:cNvPr id="29736" name="Rectangle 25">
                <a:extLst>
                  <a:ext uri="{FF2B5EF4-FFF2-40B4-BE49-F238E27FC236}">
                    <a16:creationId xmlns:a16="http://schemas.microsoft.com/office/drawing/2014/main" id="{F13AF41D-B849-4B7A-A9E5-49DBE23CF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7054" y="3253158"/>
                <a:ext cx="450877" cy="1038527"/>
              </a:xfrm>
              <a:prstGeom prst="rect">
                <a:avLst/>
              </a:prstGeom>
              <a:solidFill>
                <a:schemeClr val="accent2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ID" altLang="vi-VN" sz="1100">
                  <a:solidFill>
                    <a:srgbClr val="8ED85D"/>
                  </a:solidFill>
                </a:endParaRPr>
              </a:p>
            </p:txBody>
          </p:sp>
          <p:sp>
            <p:nvSpPr>
              <p:cNvPr id="136" name="Freeform 26">
                <a:extLst>
                  <a:ext uri="{FF2B5EF4-FFF2-40B4-BE49-F238E27FC236}">
                    <a16:creationId xmlns:a16="http://schemas.microsoft.com/office/drawing/2014/main" id="{7527C646-66C6-4D7A-9DC2-42F603BBC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698" y="3108839"/>
                <a:ext cx="636998" cy="145315"/>
              </a:xfrm>
              <a:custGeom>
                <a:avLst/>
                <a:gdLst>
                  <a:gd name="T0" fmla="*/ 676 w 676"/>
                  <a:gd name="T1" fmla="*/ 0 h 153"/>
                  <a:gd name="T2" fmla="*/ 200 w 676"/>
                  <a:gd name="T3" fmla="*/ 0 h 153"/>
                  <a:gd name="T4" fmla="*/ 0 w 676"/>
                  <a:gd name="T5" fmla="*/ 153 h 153"/>
                  <a:gd name="T6" fmla="*/ 478 w 676"/>
                  <a:gd name="T7" fmla="*/ 153 h 153"/>
                  <a:gd name="T8" fmla="*/ 676 w 676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6" h="153">
                    <a:moveTo>
                      <a:pt x="676" y="0"/>
                    </a:moveTo>
                    <a:lnTo>
                      <a:pt x="200" y="0"/>
                    </a:lnTo>
                    <a:lnTo>
                      <a:pt x="0" y="153"/>
                    </a:lnTo>
                    <a:lnTo>
                      <a:pt x="478" y="153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8ED85D"/>
                  </a:solidFill>
                  <a:latin typeface="+mn-lt"/>
                </a:endParaRPr>
              </a:p>
            </p:txBody>
          </p:sp>
          <p:sp>
            <p:nvSpPr>
              <p:cNvPr id="29738" name="Freeform 27">
                <a:extLst>
                  <a:ext uri="{FF2B5EF4-FFF2-40B4-BE49-F238E27FC236}">
                    <a16:creationId xmlns:a16="http://schemas.microsoft.com/office/drawing/2014/main" id="{C4815208-A5E6-45D1-9988-DFA9B0E76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054" y="3108839"/>
                <a:ext cx="637642" cy="144319"/>
              </a:xfrm>
              <a:custGeom>
                <a:avLst/>
                <a:gdLst>
                  <a:gd name="T0" fmla="*/ 2147483647 w 676"/>
                  <a:gd name="T1" fmla="*/ 0 h 153"/>
                  <a:gd name="T2" fmla="*/ 2147483647 w 676"/>
                  <a:gd name="T3" fmla="*/ 0 h 153"/>
                  <a:gd name="T4" fmla="*/ 0 w 676"/>
                  <a:gd name="T5" fmla="*/ 2147483647 h 153"/>
                  <a:gd name="T6" fmla="*/ 2147483647 w 676"/>
                  <a:gd name="T7" fmla="*/ 2147483647 h 153"/>
                  <a:gd name="T8" fmla="*/ 2147483647 w 676"/>
                  <a:gd name="T9" fmla="*/ 0 h 1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6" h="153">
                    <a:moveTo>
                      <a:pt x="676" y="0"/>
                    </a:moveTo>
                    <a:lnTo>
                      <a:pt x="200" y="0"/>
                    </a:lnTo>
                    <a:lnTo>
                      <a:pt x="0" y="153"/>
                    </a:lnTo>
                    <a:lnTo>
                      <a:pt x="478" y="153"/>
                    </a:lnTo>
                    <a:lnTo>
                      <a:pt x="6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38" name="Freeform 28">
                <a:extLst>
                  <a:ext uri="{FF2B5EF4-FFF2-40B4-BE49-F238E27FC236}">
                    <a16:creationId xmlns:a16="http://schemas.microsoft.com/office/drawing/2014/main" id="{A229F033-E394-4E69-8CB1-9059E553C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8391" y="3108839"/>
                <a:ext cx="186305" cy="1182704"/>
              </a:xfrm>
              <a:custGeom>
                <a:avLst/>
                <a:gdLst>
                  <a:gd name="T0" fmla="*/ 198 w 198"/>
                  <a:gd name="T1" fmla="*/ 0 h 1254"/>
                  <a:gd name="T2" fmla="*/ 198 w 198"/>
                  <a:gd name="T3" fmla="*/ 0 h 1254"/>
                  <a:gd name="T4" fmla="*/ 0 w 198"/>
                  <a:gd name="T5" fmla="*/ 153 h 1254"/>
                  <a:gd name="T6" fmla="*/ 0 w 198"/>
                  <a:gd name="T7" fmla="*/ 1254 h 1254"/>
                  <a:gd name="T8" fmla="*/ 198 w 198"/>
                  <a:gd name="T9" fmla="*/ 1100 h 1254"/>
                  <a:gd name="T10" fmla="*/ 198 w 198"/>
                  <a:gd name="T11" fmla="*/ 0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" h="1254">
                    <a:moveTo>
                      <a:pt x="198" y="0"/>
                    </a:moveTo>
                    <a:lnTo>
                      <a:pt x="198" y="0"/>
                    </a:lnTo>
                    <a:lnTo>
                      <a:pt x="0" y="153"/>
                    </a:lnTo>
                    <a:lnTo>
                      <a:pt x="0" y="1254"/>
                    </a:lnTo>
                    <a:lnTo>
                      <a:pt x="198" y="110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  <a:alpha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8ED85D"/>
                  </a:solidFill>
                  <a:latin typeface="+mn-lt"/>
                </a:endParaRPr>
              </a:p>
            </p:txBody>
          </p:sp>
          <p:sp>
            <p:nvSpPr>
              <p:cNvPr id="29740" name="Freeform 29">
                <a:extLst>
                  <a:ext uri="{FF2B5EF4-FFF2-40B4-BE49-F238E27FC236}">
                    <a16:creationId xmlns:a16="http://schemas.microsoft.com/office/drawing/2014/main" id="{A783B4EC-5529-40E8-9830-8F9FB4358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931" y="3108839"/>
                <a:ext cx="186765" cy="1182845"/>
              </a:xfrm>
              <a:custGeom>
                <a:avLst/>
                <a:gdLst>
                  <a:gd name="T0" fmla="*/ 2147483647 w 198"/>
                  <a:gd name="T1" fmla="*/ 0 h 1254"/>
                  <a:gd name="T2" fmla="*/ 2147483647 w 198"/>
                  <a:gd name="T3" fmla="*/ 0 h 1254"/>
                  <a:gd name="T4" fmla="*/ 0 w 198"/>
                  <a:gd name="T5" fmla="*/ 2147483647 h 1254"/>
                  <a:gd name="T6" fmla="*/ 0 w 198"/>
                  <a:gd name="T7" fmla="*/ 2147483647 h 1254"/>
                  <a:gd name="T8" fmla="*/ 2147483647 w 198"/>
                  <a:gd name="T9" fmla="*/ 2147483647 h 1254"/>
                  <a:gd name="T10" fmla="*/ 2147483647 w 198"/>
                  <a:gd name="T11" fmla="*/ 0 h 12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8" h="1254">
                    <a:moveTo>
                      <a:pt x="198" y="0"/>
                    </a:moveTo>
                    <a:lnTo>
                      <a:pt x="198" y="0"/>
                    </a:lnTo>
                    <a:lnTo>
                      <a:pt x="0" y="153"/>
                    </a:lnTo>
                    <a:lnTo>
                      <a:pt x="0" y="1254"/>
                    </a:lnTo>
                    <a:lnTo>
                      <a:pt x="198" y="1100"/>
                    </a:lnTo>
                    <a:lnTo>
                      <a:pt x="1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1721923-F067-4357-A64C-F79D1ED0BE13}"/>
                </a:ext>
              </a:extLst>
            </p:cNvPr>
            <p:cNvGrpSpPr/>
            <p:nvPr/>
          </p:nvGrpSpPr>
          <p:grpSpPr>
            <a:xfrm>
              <a:off x="2132336" y="4634984"/>
              <a:ext cx="839876" cy="1557996"/>
              <a:chOff x="3397054" y="3108839"/>
              <a:chExt cx="637642" cy="1182846"/>
            </a:xfrm>
            <a:effectLst>
              <a:outerShdw blurRad="50800" dist="63500" dir="2700000" sx="96000" sy="96000" algn="tl" rotWithShape="0">
                <a:prstClr val="black">
                  <a:alpha val="36000"/>
                </a:prstClr>
              </a:outerShdw>
            </a:effectLst>
          </p:grpSpPr>
          <p:sp>
            <p:nvSpPr>
              <p:cNvPr id="130" name="Rectangle 25">
                <a:extLst>
                  <a:ext uri="{FF2B5EF4-FFF2-40B4-BE49-F238E27FC236}">
                    <a16:creationId xmlns:a16="http://schemas.microsoft.com/office/drawing/2014/main" id="{42CC8270-CAFB-45BA-B6D0-0EBC1440E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7054" y="3253158"/>
                <a:ext cx="450877" cy="103852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8ED85D"/>
                  </a:solidFill>
                  <a:latin typeface="+mn-lt"/>
                </a:endParaRPr>
              </a:p>
            </p:txBody>
          </p:sp>
          <p:sp>
            <p:nvSpPr>
              <p:cNvPr id="131" name="Freeform 26">
                <a:extLst>
                  <a:ext uri="{FF2B5EF4-FFF2-40B4-BE49-F238E27FC236}">
                    <a16:creationId xmlns:a16="http://schemas.microsoft.com/office/drawing/2014/main" id="{3A588758-4DC5-4BEC-A51C-122D8865A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054" y="3108839"/>
                <a:ext cx="637642" cy="144319"/>
              </a:xfrm>
              <a:custGeom>
                <a:avLst/>
                <a:gdLst>
                  <a:gd name="T0" fmla="*/ 676 w 676"/>
                  <a:gd name="T1" fmla="*/ 0 h 153"/>
                  <a:gd name="T2" fmla="*/ 200 w 676"/>
                  <a:gd name="T3" fmla="*/ 0 h 153"/>
                  <a:gd name="T4" fmla="*/ 0 w 676"/>
                  <a:gd name="T5" fmla="*/ 153 h 153"/>
                  <a:gd name="T6" fmla="*/ 478 w 676"/>
                  <a:gd name="T7" fmla="*/ 153 h 153"/>
                  <a:gd name="T8" fmla="*/ 676 w 676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6" h="153">
                    <a:moveTo>
                      <a:pt x="676" y="0"/>
                    </a:moveTo>
                    <a:lnTo>
                      <a:pt x="200" y="0"/>
                    </a:lnTo>
                    <a:lnTo>
                      <a:pt x="0" y="153"/>
                    </a:lnTo>
                    <a:lnTo>
                      <a:pt x="478" y="153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8ED85D"/>
                  </a:solidFill>
                  <a:latin typeface="+mn-lt"/>
                </a:endParaRPr>
              </a:p>
            </p:txBody>
          </p:sp>
          <p:sp>
            <p:nvSpPr>
              <p:cNvPr id="132" name="Freeform 27">
                <a:extLst>
                  <a:ext uri="{FF2B5EF4-FFF2-40B4-BE49-F238E27FC236}">
                    <a16:creationId xmlns:a16="http://schemas.microsoft.com/office/drawing/2014/main" id="{0CBDC52E-DCD5-4B99-B7FB-50B860B1F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054" y="3108839"/>
                <a:ext cx="637642" cy="144319"/>
              </a:xfrm>
              <a:custGeom>
                <a:avLst/>
                <a:gdLst>
                  <a:gd name="T0" fmla="*/ 676 w 676"/>
                  <a:gd name="T1" fmla="*/ 0 h 153"/>
                  <a:gd name="T2" fmla="*/ 200 w 676"/>
                  <a:gd name="T3" fmla="*/ 0 h 153"/>
                  <a:gd name="T4" fmla="*/ 0 w 676"/>
                  <a:gd name="T5" fmla="*/ 153 h 153"/>
                  <a:gd name="T6" fmla="*/ 478 w 676"/>
                  <a:gd name="T7" fmla="*/ 153 h 153"/>
                  <a:gd name="T8" fmla="*/ 676 w 676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6" h="153">
                    <a:moveTo>
                      <a:pt x="676" y="0"/>
                    </a:moveTo>
                    <a:lnTo>
                      <a:pt x="200" y="0"/>
                    </a:lnTo>
                    <a:lnTo>
                      <a:pt x="0" y="153"/>
                    </a:lnTo>
                    <a:lnTo>
                      <a:pt x="478" y="153"/>
                    </a:lnTo>
                    <a:lnTo>
                      <a:pt x="67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8ED85D"/>
                  </a:solidFill>
                  <a:latin typeface="+mn-lt"/>
                </a:endParaRPr>
              </a:p>
            </p:txBody>
          </p:sp>
          <p:sp>
            <p:nvSpPr>
              <p:cNvPr id="133" name="Freeform 28">
                <a:extLst>
                  <a:ext uri="{FF2B5EF4-FFF2-40B4-BE49-F238E27FC236}">
                    <a16:creationId xmlns:a16="http://schemas.microsoft.com/office/drawing/2014/main" id="{D87F8E33-2308-4D6B-840F-5A002C6F5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931" y="3108839"/>
                <a:ext cx="186765" cy="1182845"/>
              </a:xfrm>
              <a:custGeom>
                <a:avLst/>
                <a:gdLst>
                  <a:gd name="T0" fmla="*/ 198 w 198"/>
                  <a:gd name="T1" fmla="*/ 0 h 1254"/>
                  <a:gd name="T2" fmla="*/ 198 w 198"/>
                  <a:gd name="T3" fmla="*/ 0 h 1254"/>
                  <a:gd name="T4" fmla="*/ 0 w 198"/>
                  <a:gd name="T5" fmla="*/ 153 h 1254"/>
                  <a:gd name="T6" fmla="*/ 0 w 198"/>
                  <a:gd name="T7" fmla="*/ 1254 h 1254"/>
                  <a:gd name="T8" fmla="*/ 198 w 198"/>
                  <a:gd name="T9" fmla="*/ 1100 h 1254"/>
                  <a:gd name="T10" fmla="*/ 198 w 198"/>
                  <a:gd name="T11" fmla="*/ 0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" h="1254">
                    <a:moveTo>
                      <a:pt x="198" y="0"/>
                    </a:moveTo>
                    <a:lnTo>
                      <a:pt x="198" y="0"/>
                    </a:lnTo>
                    <a:lnTo>
                      <a:pt x="0" y="153"/>
                    </a:lnTo>
                    <a:lnTo>
                      <a:pt x="0" y="1254"/>
                    </a:lnTo>
                    <a:lnTo>
                      <a:pt x="198" y="110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8ED85D"/>
                  </a:solidFill>
                  <a:latin typeface="+mn-lt"/>
                </a:endParaRPr>
              </a:p>
            </p:txBody>
          </p:sp>
          <p:sp>
            <p:nvSpPr>
              <p:cNvPr id="134" name="Freeform 29">
                <a:extLst>
                  <a:ext uri="{FF2B5EF4-FFF2-40B4-BE49-F238E27FC236}">
                    <a16:creationId xmlns:a16="http://schemas.microsoft.com/office/drawing/2014/main" id="{51BEB87A-1B5F-49E1-8C8D-E7AC3AFE4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931" y="3108839"/>
                <a:ext cx="186765" cy="1182845"/>
              </a:xfrm>
              <a:custGeom>
                <a:avLst/>
                <a:gdLst>
                  <a:gd name="T0" fmla="*/ 198 w 198"/>
                  <a:gd name="T1" fmla="*/ 0 h 1254"/>
                  <a:gd name="T2" fmla="*/ 198 w 198"/>
                  <a:gd name="T3" fmla="*/ 0 h 1254"/>
                  <a:gd name="T4" fmla="*/ 0 w 198"/>
                  <a:gd name="T5" fmla="*/ 153 h 1254"/>
                  <a:gd name="T6" fmla="*/ 0 w 198"/>
                  <a:gd name="T7" fmla="*/ 1254 h 1254"/>
                  <a:gd name="T8" fmla="*/ 198 w 198"/>
                  <a:gd name="T9" fmla="*/ 1100 h 1254"/>
                  <a:gd name="T10" fmla="*/ 198 w 198"/>
                  <a:gd name="T11" fmla="*/ 0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" h="1254">
                    <a:moveTo>
                      <a:pt x="198" y="0"/>
                    </a:moveTo>
                    <a:lnTo>
                      <a:pt x="198" y="0"/>
                    </a:lnTo>
                    <a:lnTo>
                      <a:pt x="0" y="153"/>
                    </a:lnTo>
                    <a:lnTo>
                      <a:pt x="0" y="1254"/>
                    </a:lnTo>
                    <a:lnTo>
                      <a:pt x="198" y="1100"/>
                    </a:lnTo>
                    <a:lnTo>
                      <a:pt x="19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8ED85D"/>
                  </a:solidFill>
                  <a:latin typeface="+mn-lt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2F0B362-FFCD-447A-8131-76A6A5B2DDFD}"/>
              </a:ext>
            </a:extLst>
          </p:cNvPr>
          <p:cNvGrpSpPr>
            <a:grpSpLocks/>
          </p:cNvGrpSpPr>
          <p:nvPr/>
        </p:nvGrpSpPr>
        <p:grpSpPr bwMode="auto">
          <a:xfrm>
            <a:off x="4803775" y="4627563"/>
            <a:ext cx="968375" cy="885825"/>
            <a:chOff x="3333828" y="3536454"/>
            <a:chExt cx="1098857" cy="2656525"/>
          </a:xfrm>
        </p:grpSpPr>
        <p:grpSp>
          <p:nvGrpSpPr>
            <p:cNvPr id="29728" name="Group 140">
              <a:extLst>
                <a:ext uri="{FF2B5EF4-FFF2-40B4-BE49-F238E27FC236}">
                  <a16:creationId xmlns:a16="http://schemas.microsoft.com/office/drawing/2014/main" id="{DC1FBA52-69C2-4A0E-99F7-49C991CC3D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92809" y="3536454"/>
              <a:ext cx="839876" cy="2459993"/>
              <a:chOff x="4444961" y="2424033"/>
              <a:chExt cx="637642" cy="1867651"/>
            </a:xfrm>
          </p:grpSpPr>
          <p:sp>
            <p:nvSpPr>
              <p:cNvPr id="149" name="Freeform 35">
                <a:extLst>
                  <a:ext uri="{FF2B5EF4-FFF2-40B4-BE49-F238E27FC236}">
                    <a16:creationId xmlns:a16="http://schemas.microsoft.com/office/drawing/2014/main" id="{5FDCE318-5952-45F6-B86D-7324F86B5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868" y="2424033"/>
                <a:ext cx="188735" cy="1868666"/>
              </a:xfrm>
              <a:custGeom>
                <a:avLst/>
                <a:gdLst>
                  <a:gd name="T0" fmla="*/ 200 w 200"/>
                  <a:gd name="T1" fmla="*/ 0 h 1980"/>
                  <a:gd name="T2" fmla="*/ 200 w 200"/>
                  <a:gd name="T3" fmla="*/ 0 h 1980"/>
                  <a:gd name="T4" fmla="*/ 0 w 200"/>
                  <a:gd name="T5" fmla="*/ 154 h 1980"/>
                  <a:gd name="T6" fmla="*/ 0 w 200"/>
                  <a:gd name="T7" fmla="*/ 1980 h 1980"/>
                  <a:gd name="T8" fmla="*/ 200 w 200"/>
                  <a:gd name="T9" fmla="*/ 1826 h 1980"/>
                  <a:gd name="T10" fmla="*/ 200 w 200"/>
                  <a:gd name="T11" fmla="*/ 0 h 1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1980">
                    <a:moveTo>
                      <a:pt x="200" y="0"/>
                    </a:moveTo>
                    <a:lnTo>
                      <a:pt x="200" y="0"/>
                    </a:lnTo>
                    <a:lnTo>
                      <a:pt x="0" y="154"/>
                    </a:lnTo>
                    <a:lnTo>
                      <a:pt x="0" y="1980"/>
                    </a:lnTo>
                    <a:lnTo>
                      <a:pt x="200" y="1826"/>
                    </a:lnTo>
                    <a:lnTo>
                      <a:pt x="200" y="0"/>
                    </a:lnTo>
                  </a:path>
                </a:pathLst>
              </a:custGeom>
              <a:solidFill>
                <a:schemeClr val="accent3">
                  <a:lumMod val="75000"/>
                  <a:alpha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79CC74"/>
                  </a:solidFill>
                  <a:latin typeface="+mn-lt"/>
                </a:endParaRPr>
              </a:p>
            </p:txBody>
          </p:sp>
          <p:sp>
            <p:nvSpPr>
              <p:cNvPr id="150" name="Freeform 33">
                <a:extLst>
                  <a:ext uri="{FF2B5EF4-FFF2-40B4-BE49-F238E27FC236}">
                    <a16:creationId xmlns:a16="http://schemas.microsoft.com/office/drawing/2014/main" id="{CCF3DB25-4FAE-42C3-8AB2-8E8AB19AB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281" y="2424033"/>
                <a:ext cx="637322" cy="144578"/>
              </a:xfrm>
              <a:custGeom>
                <a:avLst/>
                <a:gdLst>
                  <a:gd name="T0" fmla="*/ 676 w 676"/>
                  <a:gd name="T1" fmla="*/ 0 h 154"/>
                  <a:gd name="T2" fmla="*/ 198 w 676"/>
                  <a:gd name="T3" fmla="*/ 0 h 154"/>
                  <a:gd name="T4" fmla="*/ 0 w 676"/>
                  <a:gd name="T5" fmla="*/ 154 h 154"/>
                  <a:gd name="T6" fmla="*/ 476 w 676"/>
                  <a:gd name="T7" fmla="*/ 154 h 154"/>
                  <a:gd name="T8" fmla="*/ 676 w 676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6" h="154">
                    <a:moveTo>
                      <a:pt x="676" y="0"/>
                    </a:moveTo>
                    <a:lnTo>
                      <a:pt x="198" y="0"/>
                    </a:lnTo>
                    <a:lnTo>
                      <a:pt x="0" y="154"/>
                    </a:lnTo>
                    <a:lnTo>
                      <a:pt x="476" y="154"/>
                    </a:lnTo>
                    <a:lnTo>
                      <a:pt x="676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  <a:alpha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 dirty="0">
                  <a:solidFill>
                    <a:srgbClr val="79CC74"/>
                  </a:solidFill>
                  <a:latin typeface="+mn-lt"/>
                </a:endParaRPr>
              </a:p>
            </p:txBody>
          </p:sp>
          <p:sp>
            <p:nvSpPr>
              <p:cNvPr id="151" name="Rectangle 30">
                <a:extLst>
                  <a:ext uri="{FF2B5EF4-FFF2-40B4-BE49-F238E27FC236}">
                    <a16:creationId xmlns:a16="http://schemas.microsoft.com/office/drawing/2014/main" id="{AF6F90E5-9CAD-411E-9A1D-652165C57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5281" y="2568611"/>
                <a:ext cx="448587" cy="172408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79CC74"/>
                  </a:solidFill>
                  <a:latin typeface="+mn-lt"/>
                </a:endParaRPr>
              </a:p>
            </p:txBody>
          </p:sp>
          <p:sp>
            <p:nvSpPr>
              <p:cNvPr id="29733" name="Rectangle 31">
                <a:extLst>
                  <a:ext uri="{FF2B5EF4-FFF2-40B4-BE49-F238E27FC236}">
                    <a16:creationId xmlns:a16="http://schemas.microsoft.com/office/drawing/2014/main" id="{7071FC30-7C29-49B9-A70C-5F0601418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961" y="2569295"/>
                <a:ext cx="448991" cy="1722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ID" altLang="vi-VN" sz="1100">
                  <a:solidFill>
                    <a:srgbClr val="79CC74"/>
                  </a:solidFill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1B85775-0E5E-478F-B052-ABC8BE9A5528}"/>
                </a:ext>
              </a:extLst>
            </p:cNvPr>
            <p:cNvGrpSpPr/>
            <p:nvPr/>
          </p:nvGrpSpPr>
          <p:grpSpPr>
            <a:xfrm>
              <a:off x="3333828" y="3732986"/>
              <a:ext cx="839876" cy="2459993"/>
              <a:chOff x="4444961" y="2424033"/>
              <a:chExt cx="637642" cy="1867651"/>
            </a:xfrm>
            <a:effectLst>
              <a:outerShdw blurRad="50800" dist="63500" dir="2700000" sx="96000" sy="96000" algn="tl" rotWithShape="0">
                <a:prstClr val="black">
                  <a:alpha val="36000"/>
                </a:prstClr>
              </a:outerShdw>
            </a:effectLst>
          </p:grpSpPr>
          <p:sp>
            <p:nvSpPr>
              <p:cNvPr id="145" name="Freeform 35">
                <a:extLst>
                  <a:ext uri="{FF2B5EF4-FFF2-40B4-BE49-F238E27FC236}">
                    <a16:creationId xmlns:a16="http://schemas.microsoft.com/office/drawing/2014/main" id="{656C8A32-8D37-4EFC-BDC7-3F1FCBE10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952" y="2424033"/>
                <a:ext cx="188651" cy="1867650"/>
              </a:xfrm>
              <a:custGeom>
                <a:avLst/>
                <a:gdLst>
                  <a:gd name="T0" fmla="*/ 200 w 200"/>
                  <a:gd name="T1" fmla="*/ 0 h 1980"/>
                  <a:gd name="T2" fmla="*/ 200 w 200"/>
                  <a:gd name="T3" fmla="*/ 0 h 1980"/>
                  <a:gd name="T4" fmla="*/ 0 w 200"/>
                  <a:gd name="T5" fmla="*/ 154 h 1980"/>
                  <a:gd name="T6" fmla="*/ 0 w 200"/>
                  <a:gd name="T7" fmla="*/ 1980 h 1980"/>
                  <a:gd name="T8" fmla="*/ 200 w 200"/>
                  <a:gd name="T9" fmla="*/ 1826 h 1980"/>
                  <a:gd name="T10" fmla="*/ 200 w 200"/>
                  <a:gd name="T11" fmla="*/ 0 h 1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1980">
                    <a:moveTo>
                      <a:pt x="200" y="0"/>
                    </a:moveTo>
                    <a:lnTo>
                      <a:pt x="200" y="0"/>
                    </a:lnTo>
                    <a:lnTo>
                      <a:pt x="0" y="154"/>
                    </a:lnTo>
                    <a:lnTo>
                      <a:pt x="0" y="1980"/>
                    </a:lnTo>
                    <a:lnTo>
                      <a:pt x="200" y="1826"/>
                    </a:lnTo>
                    <a:lnTo>
                      <a:pt x="200" y="0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 dirty="0">
                  <a:solidFill>
                    <a:srgbClr val="79CC74"/>
                  </a:solidFill>
                  <a:latin typeface="+mn-lt"/>
                </a:endParaRPr>
              </a:p>
            </p:txBody>
          </p:sp>
          <p:sp>
            <p:nvSpPr>
              <p:cNvPr id="146" name="Freeform 33">
                <a:extLst>
                  <a:ext uri="{FF2B5EF4-FFF2-40B4-BE49-F238E27FC236}">
                    <a16:creationId xmlns:a16="http://schemas.microsoft.com/office/drawing/2014/main" id="{73820EF3-B659-4BD6-A353-7DFA5D1F4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4961" y="2424033"/>
                <a:ext cx="637642" cy="145262"/>
              </a:xfrm>
              <a:custGeom>
                <a:avLst/>
                <a:gdLst>
                  <a:gd name="T0" fmla="*/ 676 w 676"/>
                  <a:gd name="T1" fmla="*/ 0 h 154"/>
                  <a:gd name="T2" fmla="*/ 198 w 676"/>
                  <a:gd name="T3" fmla="*/ 0 h 154"/>
                  <a:gd name="T4" fmla="*/ 0 w 676"/>
                  <a:gd name="T5" fmla="*/ 154 h 154"/>
                  <a:gd name="T6" fmla="*/ 476 w 676"/>
                  <a:gd name="T7" fmla="*/ 154 h 154"/>
                  <a:gd name="T8" fmla="*/ 676 w 676"/>
                  <a:gd name="T9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6" h="154">
                    <a:moveTo>
                      <a:pt x="676" y="0"/>
                    </a:moveTo>
                    <a:lnTo>
                      <a:pt x="198" y="0"/>
                    </a:lnTo>
                    <a:lnTo>
                      <a:pt x="0" y="154"/>
                    </a:lnTo>
                    <a:lnTo>
                      <a:pt x="476" y="154"/>
                    </a:lnTo>
                    <a:lnTo>
                      <a:pt x="676" y="0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79CC74"/>
                  </a:solidFill>
                  <a:latin typeface="+mn-lt"/>
                </a:endParaRPr>
              </a:p>
            </p:txBody>
          </p:sp>
          <p:sp>
            <p:nvSpPr>
              <p:cNvPr id="147" name="Rectangle 30">
                <a:extLst>
                  <a:ext uri="{FF2B5EF4-FFF2-40B4-BE49-F238E27FC236}">
                    <a16:creationId xmlns:a16="http://schemas.microsoft.com/office/drawing/2014/main" id="{9075E2C4-F4AC-4786-A65D-DCE2C8774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961" y="2569295"/>
                <a:ext cx="448991" cy="172238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79CC74"/>
                  </a:solidFill>
                  <a:latin typeface="+mn-lt"/>
                </a:endParaRPr>
              </a:p>
            </p:txBody>
          </p:sp>
          <p:sp>
            <p:nvSpPr>
              <p:cNvPr id="148" name="Rectangle 31">
                <a:extLst>
                  <a:ext uri="{FF2B5EF4-FFF2-40B4-BE49-F238E27FC236}">
                    <a16:creationId xmlns:a16="http://schemas.microsoft.com/office/drawing/2014/main" id="{75DFC2BE-D936-4AB2-A1BB-AF9097233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961" y="2569295"/>
                <a:ext cx="448991" cy="1722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79CC74"/>
                  </a:solidFill>
                  <a:latin typeface="+mn-lt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DF0277D-B829-4276-8EF4-6A3F875685E0}"/>
              </a:ext>
            </a:extLst>
          </p:cNvPr>
          <p:cNvGrpSpPr>
            <a:grpSpLocks/>
          </p:cNvGrpSpPr>
          <p:nvPr/>
        </p:nvGrpSpPr>
        <p:grpSpPr bwMode="auto">
          <a:xfrm>
            <a:off x="6007100" y="5073650"/>
            <a:ext cx="969963" cy="482600"/>
            <a:chOff x="4535930" y="3904210"/>
            <a:chExt cx="1101341" cy="2288768"/>
          </a:xfrm>
        </p:grpSpPr>
        <p:grpSp>
          <p:nvGrpSpPr>
            <p:cNvPr id="29721" name="Group 153">
              <a:extLst>
                <a:ext uri="{FF2B5EF4-FFF2-40B4-BE49-F238E27FC236}">
                  <a16:creationId xmlns:a16="http://schemas.microsoft.com/office/drawing/2014/main" id="{E4EC070D-A0BB-44CC-B6AD-D003BA6372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4911" y="3904210"/>
              <a:ext cx="842360" cy="2092236"/>
              <a:chOff x="5491427" y="2703237"/>
              <a:chExt cx="639528" cy="1588446"/>
            </a:xfrm>
          </p:grpSpPr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A2B9C600-6946-47B5-BC4E-D0A9FF2CA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3471" y="2703237"/>
                <a:ext cx="187484" cy="1589040"/>
              </a:xfrm>
              <a:custGeom>
                <a:avLst/>
                <a:gdLst>
                  <a:gd name="T0" fmla="*/ 200 w 200"/>
                  <a:gd name="T1" fmla="*/ 0 h 1684"/>
                  <a:gd name="T2" fmla="*/ 200 w 200"/>
                  <a:gd name="T3" fmla="*/ 0 h 1684"/>
                  <a:gd name="T4" fmla="*/ 0 w 200"/>
                  <a:gd name="T5" fmla="*/ 152 h 1684"/>
                  <a:gd name="T6" fmla="*/ 0 w 200"/>
                  <a:gd name="T7" fmla="*/ 1684 h 1684"/>
                  <a:gd name="T8" fmla="*/ 200 w 200"/>
                  <a:gd name="T9" fmla="*/ 1530 h 1684"/>
                  <a:gd name="T10" fmla="*/ 200 w 200"/>
                  <a:gd name="T11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1684">
                    <a:moveTo>
                      <a:pt x="200" y="0"/>
                    </a:moveTo>
                    <a:lnTo>
                      <a:pt x="200" y="0"/>
                    </a:lnTo>
                    <a:lnTo>
                      <a:pt x="0" y="152"/>
                    </a:lnTo>
                    <a:lnTo>
                      <a:pt x="0" y="1684"/>
                    </a:lnTo>
                    <a:lnTo>
                      <a:pt x="200" y="1530"/>
                    </a:lnTo>
                    <a:lnTo>
                      <a:pt x="200" y="0"/>
                    </a:lnTo>
                  </a:path>
                </a:pathLst>
              </a:custGeom>
              <a:solidFill>
                <a:schemeClr val="accent4">
                  <a:lumMod val="75000"/>
                  <a:alpha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63C08B"/>
                  </a:solidFill>
                  <a:latin typeface="+mn-lt"/>
                </a:endParaRPr>
              </a:p>
            </p:txBody>
          </p:sp>
          <p:sp>
            <p:nvSpPr>
              <p:cNvPr id="164" name="Rectangle 36">
                <a:extLst>
                  <a:ext uri="{FF2B5EF4-FFF2-40B4-BE49-F238E27FC236}">
                    <a16:creationId xmlns:a16="http://schemas.microsoft.com/office/drawing/2014/main" id="{BBA8764A-5489-416F-849E-38243B0DF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1869" y="2846138"/>
                <a:ext cx="451602" cy="1446139"/>
              </a:xfrm>
              <a:prstGeom prst="rect">
                <a:avLst/>
              </a:prstGeom>
              <a:solidFill>
                <a:schemeClr val="accent4">
                  <a:alpha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63C08B"/>
                  </a:solidFill>
                  <a:latin typeface="+mn-lt"/>
                </a:endParaRPr>
              </a:p>
            </p:txBody>
          </p:sp>
          <p:sp>
            <p:nvSpPr>
              <p:cNvPr id="29725" name="Rectangle 37">
                <a:extLst>
                  <a:ext uri="{FF2B5EF4-FFF2-40B4-BE49-F238E27FC236}">
                    <a16:creationId xmlns:a16="http://schemas.microsoft.com/office/drawing/2014/main" id="{DC89C789-900F-4FB8-8A58-E88DF923E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1427" y="2846612"/>
                <a:ext cx="450877" cy="1445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en-ID" altLang="vi-VN" sz="1100">
                  <a:solidFill>
                    <a:srgbClr val="63C08B"/>
                  </a:solidFill>
                </a:endParaRPr>
              </a:p>
            </p:txBody>
          </p:sp>
          <p:sp>
            <p:nvSpPr>
              <p:cNvPr id="166" name="Freeform 38">
                <a:extLst>
                  <a:ext uri="{FF2B5EF4-FFF2-40B4-BE49-F238E27FC236}">
                    <a16:creationId xmlns:a16="http://schemas.microsoft.com/office/drawing/2014/main" id="{B128827A-76C8-4253-A441-27FD3343A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869" y="2703237"/>
                <a:ext cx="639086" cy="142901"/>
              </a:xfrm>
              <a:custGeom>
                <a:avLst/>
                <a:gdLst>
                  <a:gd name="T0" fmla="*/ 678 w 678"/>
                  <a:gd name="T1" fmla="*/ 0 h 152"/>
                  <a:gd name="T2" fmla="*/ 200 w 678"/>
                  <a:gd name="T3" fmla="*/ 0 h 152"/>
                  <a:gd name="T4" fmla="*/ 0 w 678"/>
                  <a:gd name="T5" fmla="*/ 152 h 152"/>
                  <a:gd name="T6" fmla="*/ 478 w 678"/>
                  <a:gd name="T7" fmla="*/ 152 h 152"/>
                  <a:gd name="T8" fmla="*/ 678 w 67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152">
                    <a:moveTo>
                      <a:pt x="678" y="0"/>
                    </a:moveTo>
                    <a:lnTo>
                      <a:pt x="200" y="0"/>
                    </a:lnTo>
                    <a:lnTo>
                      <a:pt x="0" y="152"/>
                    </a:lnTo>
                    <a:lnTo>
                      <a:pt x="478" y="152"/>
                    </a:lnTo>
                    <a:lnTo>
                      <a:pt x="678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1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63C08B"/>
                  </a:solidFill>
                  <a:latin typeface="+mn-lt"/>
                </a:endParaRPr>
              </a:p>
            </p:txBody>
          </p:sp>
          <p:sp>
            <p:nvSpPr>
              <p:cNvPr id="29727" name="Freeform 39">
                <a:extLst>
                  <a:ext uri="{FF2B5EF4-FFF2-40B4-BE49-F238E27FC236}">
                    <a16:creationId xmlns:a16="http://schemas.microsoft.com/office/drawing/2014/main" id="{80884C41-F2C2-4836-8132-AA3B36A07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427" y="2703237"/>
                <a:ext cx="639528" cy="143375"/>
              </a:xfrm>
              <a:custGeom>
                <a:avLst/>
                <a:gdLst>
                  <a:gd name="T0" fmla="*/ 2147483647 w 678"/>
                  <a:gd name="T1" fmla="*/ 0 h 152"/>
                  <a:gd name="T2" fmla="*/ 2147483647 w 678"/>
                  <a:gd name="T3" fmla="*/ 0 h 152"/>
                  <a:gd name="T4" fmla="*/ 0 w 678"/>
                  <a:gd name="T5" fmla="*/ 2147483647 h 152"/>
                  <a:gd name="T6" fmla="*/ 2147483647 w 678"/>
                  <a:gd name="T7" fmla="*/ 2147483647 h 152"/>
                  <a:gd name="T8" fmla="*/ 2147483647 w 678"/>
                  <a:gd name="T9" fmla="*/ 0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8" h="152">
                    <a:moveTo>
                      <a:pt x="678" y="0"/>
                    </a:moveTo>
                    <a:lnTo>
                      <a:pt x="200" y="0"/>
                    </a:lnTo>
                    <a:lnTo>
                      <a:pt x="0" y="152"/>
                    </a:lnTo>
                    <a:lnTo>
                      <a:pt x="478" y="152"/>
                    </a:lnTo>
                    <a:lnTo>
                      <a:pt x="6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057EC4A-1ED5-4D6E-9B87-BD73EFCFF1CB}"/>
                </a:ext>
              </a:extLst>
            </p:cNvPr>
            <p:cNvGrpSpPr/>
            <p:nvPr/>
          </p:nvGrpSpPr>
          <p:grpSpPr>
            <a:xfrm>
              <a:off x="4535930" y="4100742"/>
              <a:ext cx="842360" cy="2092236"/>
              <a:chOff x="5491427" y="2703237"/>
              <a:chExt cx="639528" cy="1588446"/>
            </a:xfrm>
            <a:effectLst>
              <a:outerShdw blurRad="50800" dist="63500" dir="2700000" sx="96000" sy="96000" algn="tl" rotWithShape="0">
                <a:prstClr val="black">
                  <a:alpha val="36000"/>
                </a:prstClr>
              </a:outerShdw>
            </a:effectLst>
          </p:grpSpPr>
          <p:sp>
            <p:nvSpPr>
              <p:cNvPr id="158" name="Freeform 41">
                <a:extLst>
                  <a:ext uri="{FF2B5EF4-FFF2-40B4-BE49-F238E27FC236}">
                    <a16:creationId xmlns:a16="http://schemas.microsoft.com/office/drawing/2014/main" id="{5864E837-F87E-4023-BACF-138CFE7FA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2304" y="2703237"/>
                <a:ext cx="188651" cy="1588446"/>
              </a:xfrm>
              <a:custGeom>
                <a:avLst/>
                <a:gdLst>
                  <a:gd name="T0" fmla="*/ 200 w 200"/>
                  <a:gd name="T1" fmla="*/ 0 h 1684"/>
                  <a:gd name="T2" fmla="*/ 200 w 200"/>
                  <a:gd name="T3" fmla="*/ 0 h 1684"/>
                  <a:gd name="T4" fmla="*/ 0 w 200"/>
                  <a:gd name="T5" fmla="*/ 152 h 1684"/>
                  <a:gd name="T6" fmla="*/ 0 w 200"/>
                  <a:gd name="T7" fmla="*/ 1684 h 1684"/>
                  <a:gd name="T8" fmla="*/ 200 w 200"/>
                  <a:gd name="T9" fmla="*/ 1530 h 1684"/>
                  <a:gd name="T10" fmla="*/ 200 w 200"/>
                  <a:gd name="T11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0" h="1684">
                    <a:moveTo>
                      <a:pt x="200" y="0"/>
                    </a:moveTo>
                    <a:lnTo>
                      <a:pt x="200" y="0"/>
                    </a:lnTo>
                    <a:lnTo>
                      <a:pt x="0" y="152"/>
                    </a:lnTo>
                    <a:lnTo>
                      <a:pt x="0" y="1684"/>
                    </a:lnTo>
                    <a:lnTo>
                      <a:pt x="200" y="1530"/>
                    </a:lnTo>
                    <a:lnTo>
                      <a:pt x="200" y="0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 dirty="0">
                  <a:solidFill>
                    <a:srgbClr val="63C08B"/>
                  </a:solidFill>
                  <a:latin typeface="+mn-lt"/>
                </a:endParaRPr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9A170487-FC30-4F15-BDE5-FADEE207D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1427" y="2846612"/>
                <a:ext cx="450877" cy="14450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63C08B"/>
                  </a:solidFill>
                  <a:latin typeface="+mn-lt"/>
                </a:endParaRPr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28836917-EB5F-47DB-BDA2-0DF840A61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1427" y="2846612"/>
                <a:ext cx="450877" cy="14450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63C08B"/>
                  </a:solidFill>
                  <a:latin typeface="+mn-lt"/>
                </a:endParaRPr>
              </a:p>
            </p:txBody>
          </p:sp>
          <p:sp>
            <p:nvSpPr>
              <p:cNvPr id="161" name="Freeform 38">
                <a:extLst>
                  <a:ext uri="{FF2B5EF4-FFF2-40B4-BE49-F238E27FC236}">
                    <a16:creationId xmlns:a16="http://schemas.microsoft.com/office/drawing/2014/main" id="{1B59C0BF-571D-4A74-9B9B-03B756F71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427" y="2703237"/>
                <a:ext cx="639528" cy="143375"/>
              </a:xfrm>
              <a:custGeom>
                <a:avLst/>
                <a:gdLst>
                  <a:gd name="T0" fmla="*/ 678 w 678"/>
                  <a:gd name="T1" fmla="*/ 0 h 152"/>
                  <a:gd name="T2" fmla="*/ 200 w 678"/>
                  <a:gd name="T3" fmla="*/ 0 h 152"/>
                  <a:gd name="T4" fmla="*/ 0 w 678"/>
                  <a:gd name="T5" fmla="*/ 152 h 152"/>
                  <a:gd name="T6" fmla="*/ 478 w 678"/>
                  <a:gd name="T7" fmla="*/ 152 h 152"/>
                  <a:gd name="T8" fmla="*/ 678 w 67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152">
                    <a:moveTo>
                      <a:pt x="678" y="0"/>
                    </a:moveTo>
                    <a:lnTo>
                      <a:pt x="200" y="0"/>
                    </a:lnTo>
                    <a:lnTo>
                      <a:pt x="0" y="152"/>
                    </a:lnTo>
                    <a:lnTo>
                      <a:pt x="478" y="152"/>
                    </a:lnTo>
                    <a:lnTo>
                      <a:pt x="678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63C08B"/>
                  </a:solidFill>
                  <a:latin typeface="+mn-lt"/>
                </a:endParaRPr>
              </a:p>
            </p:txBody>
          </p:sp>
          <p:sp>
            <p:nvSpPr>
              <p:cNvPr id="162" name="Freeform 39">
                <a:extLst>
                  <a:ext uri="{FF2B5EF4-FFF2-40B4-BE49-F238E27FC236}">
                    <a16:creationId xmlns:a16="http://schemas.microsoft.com/office/drawing/2014/main" id="{16932B03-4BB2-4045-90F2-65087203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427" y="2703237"/>
                <a:ext cx="639528" cy="143375"/>
              </a:xfrm>
              <a:custGeom>
                <a:avLst/>
                <a:gdLst>
                  <a:gd name="T0" fmla="*/ 678 w 678"/>
                  <a:gd name="T1" fmla="*/ 0 h 152"/>
                  <a:gd name="T2" fmla="*/ 200 w 678"/>
                  <a:gd name="T3" fmla="*/ 0 h 152"/>
                  <a:gd name="T4" fmla="*/ 0 w 678"/>
                  <a:gd name="T5" fmla="*/ 152 h 152"/>
                  <a:gd name="T6" fmla="*/ 478 w 678"/>
                  <a:gd name="T7" fmla="*/ 152 h 152"/>
                  <a:gd name="T8" fmla="*/ 678 w 678"/>
                  <a:gd name="T9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8" h="152">
                    <a:moveTo>
                      <a:pt x="678" y="0"/>
                    </a:moveTo>
                    <a:lnTo>
                      <a:pt x="200" y="0"/>
                    </a:lnTo>
                    <a:lnTo>
                      <a:pt x="0" y="152"/>
                    </a:lnTo>
                    <a:lnTo>
                      <a:pt x="478" y="152"/>
                    </a:lnTo>
                    <a:lnTo>
                      <a:pt x="67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sz="1100">
                  <a:solidFill>
                    <a:srgbClr val="63C08B"/>
                  </a:solidFill>
                  <a:latin typeface="+mn-lt"/>
                </a:endParaRPr>
              </a:p>
            </p:txBody>
          </p:sp>
        </p:grpSp>
      </p:grpSp>
      <p:sp>
        <p:nvSpPr>
          <p:cNvPr id="93" name="TextBox 33">
            <a:extLst>
              <a:ext uri="{FF2B5EF4-FFF2-40B4-BE49-F238E27FC236}">
                <a16:creationId xmlns:a16="http://schemas.microsoft.com/office/drawing/2014/main" id="{C9BD708F-234C-4F27-808D-36A7011C6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1046163"/>
            <a:ext cx="11012488" cy="7080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CON NGƯỜI –</a:t>
            </a: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KHÁCH HÀNG TIỀM NĂNG 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94" name="TextBox 26">
            <a:extLst>
              <a:ext uri="{FF2B5EF4-FFF2-40B4-BE49-F238E27FC236}">
                <a16:creationId xmlns:a16="http://schemas.microsoft.com/office/drawing/2014/main" id="{8ACE99C5-D661-448B-B4A0-C6929AE2EDF1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29705" name="Picture 66">
            <a:extLst>
              <a:ext uri="{FF2B5EF4-FFF2-40B4-BE49-F238E27FC236}">
                <a16:creationId xmlns:a16="http://schemas.microsoft.com/office/drawing/2014/main" id="{775FFA09-7E29-40B5-A1F7-2B68087E4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8" name="Group 83">
            <a:extLst>
              <a:ext uri="{FF2B5EF4-FFF2-40B4-BE49-F238E27FC236}">
                <a16:creationId xmlns:a16="http://schemas.microsoft.com/office/drawing/2014/main" id="{01C1509B-29B9-466D-96EC-7EA73FD386DB}"/>
              </a:ext>
            </a:extLst>
          </p:cNvPr>
          <p:cNvGrpSpPr>
            <a:grpSpLocks/>
          </p:cNvGrpSpPr>
          <p:nvPr/>
        </p:nvGrpSpPr>
        <p:grpSpPr bwMode="auto">
          <a:xfrm>
            <a:off x="7813675" y="2446338"/>
            <a:ext cx="3994150" cy="484187"/>
            <a:chOff x="-967395" y="2253714"/>
            <a:chExt cx="3991992" cy="483247"/>
          </a:xfrm>
        </p:grpSpPr>
        <p:sp>
          <p:nvSpPr>
            <p:cNvPr id="99" name="Rounded Rectangle 85">
              <a:extLst>
                <a:ext uri="{FF2B5EF4-FFF2-40B4-BE49-F238E27FC236}">
                  <a16:creationId xmlns:a16="http://schemas.microsoft.com/office/drawing/2014/main" id="{542D9C5D-3A1D-4E42-940F-B077FD4D060E}"/>
                </a:ext>
              </a:extLst>
            </p:cNvPr>
            <p:cNvSpPr/>
            <p:nvPr/>
          </p:nvSpPr>
          <p:spPr>
            <a:xfrm>
              <a:off x="-967395" y="2253714"/>
              <a:ext cx="483926" cy="483247"/>
            </a:xfrm>
            <a:prstGeom prst="roundRect">
              <a:avLst>
                <a:gd name="adj" fmla="val 50000"/>
              </a:avLst>
            </a:prstGeom>
            <a:solidFill>
              <a:srgbClr val="A4E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000" i="1" dirty="0">
                  <a:solidFill>
                    <a:schemeClr val="bg1"/>
                  </a:solidFill>
                  <a:latin typeface="Source Sans Pro "/>
                </a:rPr>
                <a:t>55</a:t>
              </a:r>
            </a:p>
          </p:txBody>
        </p:sp>
        <p:sp>
          <p:nvSpPr>
            <p:cNvPr id="29720" name="TextBox 86">
              <a:extLst>
                <a:ext uri="{FF2B5EF4-FFF2-40B4-BE49-F238E27FC236}">
                  <a16:creationId xmlns:a16="http://schemas.microsoft.com/office/drawing/2014/main" id="{A404C8E8-3AAF-4DFD-AF2B-7AA1D5C70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85556" y="2266843"/>
              <a:ext cx="3410153" cy="36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en-AU" altLang="vi-VN" sz="2000" i="1">
                  <a:latin typeface="Source Sans Pro "/>
                  <a:cs typeface="Roboto Black" pitchFamily="2" charset="0"/>
                </a:rPr>
                <a:t>Từ 10 đến 20 tuổi</a:t>
              </a:r>
            </a:p>
          </p:txBody>
        </p:sp>
      </p:grpSp>
      <p:sp>
        <p:nvSpPr>
          <p:cNvPr id="109" name="Shape 2540">
            <a:extLst>
              <a:ext uri="{FF2B5EF4-FFF2-40B4-BE49-F238E27FC236}">
                <a16:creationId xmlns:a16="http://schemas.microsoft.com/office/drawing/2014/main" id="{ECA124A6-398A-4A67-89A4-89CB497F5776}"/>
              </a:ext>
            </a:extLst>
          </p:cNvPr>
          <p:cNvSpPr/>
          <p:nvPr/>
        </p:nvSpPr>
        <p:spPr bwMode="auto">
          <a:xfrm>
            <a:off x="8813800" y="4862513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 i="1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Source Sans Pro "/>
              <a:ea typeface="Source Sans Pro Light" charset="0"/>
              <a:cs typeface="Source Sans Pro Light" charset="0"/>
              <a:sym typeface="Gill Sans"/>
            </a:endParaRPr>
          </a:p>
        </p:txBody>
      </p:sp>
      <p:sp>
        <p:nvSpPr>
          <p:cNvPr id="4" name="Rounded Rectangle 85">
            <a:extLst>
              <a:ext uri="{FF2B5EF4-FFF2-40B4-BE49-F238E27FC236}">
                <a16:creationId xmlns:a16="http://schemas.microsoft.com/office/drawing/2014/main" id="{3207D2B5-5DEC-453E-A02E-67CC2E131FB5}"/>
              </a:ext>
            </a:extLst>
          </p:cNvPr>
          <p:cNvSpPr/>
          <p:nvPr/>
        </p:nvSpPr>
        <p:spPr bwMode="auto">
          <a:xfrm>
            <a:off x="7813675" y="3189288"/>
            <a:ext cx="484188" cy="482600"/>
          </a:xfrm>
          <a:prstGeom prst="roundRect">
            <a:avLst>
              <a:gd name="adj" fmla="val 50000"/>
            </a:avLst>
          </a:prstGeom>
          <a:solidFill>
            <a:srgbClr val="8ED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2000" i="1" dirty="0">
                <a:solidFill>
                  <a:schemeClr val="bg1"/>
                </a:solidFill>
                <a:latin typeface="Source Sans Pro "/>
              </a:rPr>
              <a:t>33</a:t>
            </a:r>
          </a:p>
        </p:txBody>
      </p:sp>
      <p:sp>
        <p:nvSpPr>
          <p:cNvPr id="6" name="TextBox 86">
            <a:extLst>
              <a:ext uri="{FF2B5EF4-FFF2-40B4-BE49-F238E27FC236}">
                <a16:creationId xmlns:a16="http://schemas.microsoft.com/office/drawing/2014/main" id="{E3F45D5D-EE68-4842-803D-22DF719C6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6288" y="3232150"/>
            <a:ext cx="34115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latin typeface="Source Sans Pro "/>
                <a:cs typeface="Roboto Black" pitchFamily="2" charset="0"/>
              </a:rPr>
              <a:t>Từ 20 đến 30 tuổi</a:t>
            </a:r>
          </a:p>
        </p:txBody>
      </p:sp>
      <p:sp>
        <p:nvSpPr>
          <p:cNvPr id="15" name="Rounded Rectangle 85">
            <a:extLst>
              <a:ext uri="{FF2B5EF4-FFF2-40B4-BE49-F238E27FC236}">
                <a16:creationId xmlns:a16="http://schemas.microsoft.com/office/drawing/2014/main" id="{8E89A117-5398-4BB7-885B-0894CA36937C}"/>
              </a:ext>
            </a:extLst>
          </p:cNvPr>
          <p:cNvSpPr/>
          <p:nvPr/>
        </p:nvSpPr>
        <p:spPr bwMode="auto">
          <a:xfrm>
            <a:off x="7813675" y="4040188"/>
            <a:ext cx="484188" cy="482600"/>
          </a:xfrm>
          <a:prstGeom prst="roundRect">
            <a:avLst>
              <a:gd name="adj" fmla="val 50000"/>
            </a:avLst>
          </a:prstGeom>
          <a:solidFill>
            <a:srgbClr val="79C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2000" i="1" dirty="0">
                <a:solidFill>
                  <a:schemeClr val="bg1"/>
                </a:solidFill>
                <a:latin typeface="Source Sans Pro "/>
              </a:rPr>
              <a:t>10</a:t>
            </a:r>
          </a:p>
        </p:txBody>
      </p:sp>
      <p:sp>
        <p:nvSpPr>
          <p:cNvPr id="16" name="TextBox 86">
            <a:extLst>
              <a:ext uri="{FF2B5EF4-FFF2-40B4-BE49-F238E27FC236}">
                <a16:creationId xmlns:a16="http://schemas.microsoft.com/office/drawing/2014/main" id="{4BFBF8EE-A371-4B56-B256-47DC50FEF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6288" y="4052888"/>
            <a:ext cx="3411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latin typeface="Source Sans Pro "/>
                <a:cs typeface="Roboto Black" pitchFamily="2" charset="0"/>
              </a:rPr>
              <a:t>Từ 30 đến 45 tuổi</a:t>
            </a:r>
          </a:p>
        </p:txBody>
      </p:sp>
      <p:sp>
        <p:nvSpPr>
          <p:cNvPr id="17" name="Rounded Rectangle 85">
            <a:extLst>
              <a:ext uri="{FF2B5EF4-FFF2-40B4-BE49-F238E27FC236}">
                <a16:creationId xmlns:a16="http://schemas.microsoft.com/office/drawing/2014/main" id="{CC856339-A323-41D1-AC90-E0851082C0DA}"/>
              </a:ext>
            </a:extLst>
          </p:cNvPr>
          <p:cNvSpPr/>
          <p:nvPr/>
        </p:nvSpPr>
        <p:spPr bwMode="auto">
          <a:xfrm>
            <a:off x="7813675" y="4891088"/>
            <a:ext cx="484188" cy="482600"/>
          </a:xfrm>
          <a:prstGeom prst="roundRect">
            <a:avLst>
              <a:gd name="adj" fmla="val 50000"/>
            </a:avLst>
          </a:prstGeom>
          <a:solidFill>
            <a:srgbClr val="63C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2000" i="1" dirty="0">
                <a:solidFill>
                  <a:schemeClr val="bg1"/>
                </a:solidFill>
                <a:latin typeface="Source Sans Pro "/>
              </a:rPr>
              <a:t>2</a:t>
            </a:r>
          </a:p>
        </p:txBody>
      </p:sp>
      <p:sp>
        <p:nvSpPr>
          <p:cNvPr id="18" name="TextBox 86">
            <a:extLst>
              <a:ext uri="{FF2B5EF4-FFF2-40B4-BE49-F238E27FC236}">
                <a16:creationId xmlns:a16="http://schemas.microsoft.com/office/drawing/2014/main" id="{DDCD336B-5BC4-4471-A0EA-7E09E82A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6288" y="4903788"/>
            <a:ext cx="3411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sz="2000" i="1">
                <a:latin typeface="Source Sans Pro "/>
                <a:cs typeface="Roboto Black" pitchFamily="2" charset="0"/>
              </a:rPr>
              <a:t>Từ 45 đến lớn hơn.</a:t>
            </a:r>
          </a:p>
        </p:txBody>
      </p:sp>
      <p:sp>
        <p:nvSpPr>
          <p:cNvPr id="19" name="TextBox 86">
            <a:extLst>
              <a:ext uri="{FF2B5EF4-FFF2-40B4-BE49-F238E27FC236}">
                <a16:creationId xmlns:a16="http://schemas.microsoft.com/office/drawing/2014/main" id="{2EBAD430-DD6D-4066-8F73-933798914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2463800"/>
            <a:ext cx="5238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b="1">
                <a:latin typeface="Source Sans Pro" panose="020B0503030403020204" pitchFamily="34" charset="0"/>
                <a:cs typeface="Roboto Black" pitchFamily="2" charset="0"/>
              </a:rPr>
              <a:t>55%</a:t>
            </a:r>
          </a:p>
        </p:txBody>
      </p:sp>
      <p:sp>
        <p:nvSpPr>
          <p:cNvPr id="20" name="TextBox 86">
            <a:extLst>
              <a:ext uri="{FF2B5EF4-FFF2-40B4-BE49-F238E27FC236}">
                <a16:creationId xmlns:a16="http://schemas.microsoft.com/office/drawing/2014/main" id="{77B1C38C-5515-4C9F-B942-3A91B8031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425" y="3136900"/>
            <a:ext cx="5238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b="1">
                <a:latin typeface="Source Sans Pro" panose="020B0503030403020204" pitchFamily="34" charset="0"/>
                <a:cs typeface="Roboto Black" pitchFamily="2" charset="0"/>
              </a:rPr>
              <a:t>33%</a:t>
            </a:r>
          </a:p>
        </p:txBody>
      </p:sp>
      <p:sp>
        <p:nvSpPr>
          <p:cNvPr id="21" name="TextBox 86">
            <a:extLst>
              <a:ext uri="{FF2B5EF4-FFF2-40B4-BE49-F238E27FC236}">
                <a16:creationId xmlns:a16="http://schemas.microsoft.com/office/drawing/2014/main" id="{04820A56-ADFA-4433-A78D-BC4125898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4141788"/>
            <a:ext cx="525463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b="1">
                <a:latin typeface="Source Sans Pro" panose="020B0503030403020204" pitchFamily="34" charset="0"/>
                <a:cs typeface="Roboto Black" pitchFamily="2" charset="0"/>
              </a:rPr>
              <a:t>10%</a:t>
            </a:r>
          </a:p>
        </p:txBody>
      </p:sp>
      <p:sp>
        <p:nvSpPr>
          <p:cNvPr id="22" name="TextBox 86">
            <a:extLst>
              <a:ext uri="{FF2B5EF4-FFF2-40B4-BE49-F238E27FC236}">
                <a16:creationId xmlns:a16="http://schemas.microsoft.com/office/drawing/2014/main" id="{AEA4A907-CA28-408F-96F2-6A7071D3E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363" y="4629150"/>
            <a:ext cx="5238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AU" altLang="vi-VN" b="1">
                <a:latin typeface="Source Sans Pro" panose="020B0503030403020204" pitchFamily="34" charset="0"/>
                <a:cs typeface="Roboto Black" pitchFamily="2" charset="0"/>
              </a:rPr>
              <a:t>2%</a:t>
            </a:r>
          </a:p>
        </p:txBody>
      </p:sp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17139E96-D7B5-456C-B4A1-38156904AA21}"/>
              </a:ext>
            </a:extLst>
          </p:cNvPr>
          <p:cNvSpPr/>
          <p:nvPr/>
        </p:nvSpPr>
        <p:spPr>
          <a:xfrm>
            <a:off x="2143125" y="2209800"/>
            <a:ext cx="5154613" cy="35369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4" grpId="0" animBg="1"/>
      <p:bldP spid="6" grpId="0"/>
      <p:bldP spid="15" grpId="0" animBg="1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33">
            <a:extLst>
              <a:ext uri="{FF2B5EF4-FFF2-40B4-BE49-F238E27FC236}">
                <a16:creationId xmlns:a16="http://schemas.microsoft.com/office/drawing/2014/main" id="{03048D79-4267-491C-B36D-52CBAA924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3388" y="1389063"/>
            <a:ext cx="3592512" cy="647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QUY TRÌNH ”</a:t>
            </a:r>
          </a:p>
        </p:txBody>
      </p:sp>
      <p:sp>
        <p:nvSpPr>
          <p:cNvPr id="90" name="TextBox 26">
            <a:extLst>
              <a:ext uri="{FF2B5EF4-FFF2-40B4-BE49-F238E27FC236}">
                <a16:creationId xmlns:a16="http://schemas.microsoft.com/office/drawing/2014/main" id="{951F2310-29B3-422C-994F-976EB77F7D14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30724" name="Picture 66">
            <a:extLst>
              <a:ext uri="{FF2B5EF4-FFF2-40B4-BE49-F238E27FC236}">
                <a16:creationId xmlns:a16="http://schemas.microsoft.com/office/drawing/2014/main" id="{FE2C49EC-7B35-4021-ABF1-6440F09D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ectangle 6">
            <a:extLst>
              <a:ext uri="{FF2B5EF4-FFF2-40B4-BE49-F238E27FC236}">
                <a16:creationId xmlns:a16="http://schemas.microsoft.com/office/drawing/2014/main" id="{B8DED6DF-C92F-48A5-A9B7-0E256334C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663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vi-VN" altLang="vi-VN"/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0CAF68E2-EDBD-4DED-9AF1-4723016C2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3121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vi-VN" alt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5CAFF1E5-F774-4B05-B45C-731036A99B97}"/>
              </a:ext>
            </a:extLst>
          </p:cNvPr>
          <p:cNvSpPr/>
          <p:nvPr/>
        </p:nvSpPr>
        <p:spPr>
          <a:xfrm>
            <a:off x="1338263" y="2478088"/>
            <a:ext cx="2319337" cy="10064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Nhập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sản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phẩm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thô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từ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cơ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sở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sản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xuất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về</a:t>
            </a:r>
            <a:endParaRPr lang="vi-VN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6211B6A8-8883-4B3B-B789-5C69570B9F7C}"/>
              </a:ext>
            </a:extLst>
          </p:cNvPr>
          <p:cNvSpPr/>
          <p:nvPr/>
        </p:nvSpPr>
        <p:spPr>
          <a:xfrm>
            <a:off x="8456613" y="2462213"/>
            <a:ext cx="2317750" cy="10064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Đưa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sản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phẩm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ra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thị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trường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tiêu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thụ</a:t>
            </a:r>
            <a:endParaRPr lang="vi-VN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"/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86FFD811-4BCE-46D0-8904-BA80F0BF7DDA}"/>
              </a:ext>
            </a:extLst>
          </p:cNvPr>
          <p:cNvSpPr/>
          <p:nvPr/>
        </p:nvSpPr>
        <p:spPr>
          <a:xfrm>
            <a:off x="4897438" y="2454275"/>
            <a:ext cx="2317750" cy="1006475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Đóng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gói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bao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bì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sản</a:t>
            </a:r>
            <a:r>
              <a:rPr lang="vi-V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</a:t>
            </a:r>
            <a:r>
              <a:rPr lang="vi-VN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phẩm</a:t>
            </a:r>
            <a:endParaRPr lang="vi-VN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"/>
            </a:endParaRPr>
          </a:p>
        </p:txBody>
      </p:sp>
      <p:sp>
        <p:nvSpPr>
          <p:cNvPr id="12" name="Mũi tên: Phải 11">
            <a:extLst>
              <a:ext uri="{FF2B5EF4-FFF2-40B4-BE49-F238E27FC236}">
                <a16:creationId xmlns:a16="http://schemas.microsoft.com/office/drawing/2014/main" id="{904FBEE6-25EE-445B-89EB-E2E770DBB679}"/>
              </a:ext>
            </a:extLst>
          </p:cNvPr>
          <p:cNvSpPr/>
          <p:nvPr/>
        </p:nvSpPr>
        <p:spPr>
          <a:xfrm>
            <a:off x="4087813" y="2878138"/>
            <a:ext cx="379412" cy="1587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/>
          </a:p>
        </p:txBody>
      </p:sp>
      <p:sp>
        <p:nvSpPr>
          <p:cNvPr id="13" name="Mũi tên: Phải 12">
            <a:extLst>
              <a:ext uri="{FF2B5EF4-FFF2-40B4-BE49-F238E27FC236}">
                <a16:creationId xmlns:a16="http://schemas.microsoft.com/office/drawing/2014/main" id="{F98C4B4A-F78A-40EA-88F4-D115A8FB7FD1}"/>
              </a:ext>
            </a:extLst>
          </p:cNvPr>
          <p:cNvSpPr/>
          <p:nvPr/>
        </p:nvSpPr>
        <p:spPr>
          <a:xfrm>
            <a:off x="7646988" y="2901950"/>
            <a:ext cx="377825" cy="1587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/>
          </a:p>
        </p:txBody>
      </p:sp>
      <p:pic>
        <p:nvPicPr>
          <p:cNvPr id="30732" name="Picture 13" descr="Dịch vụ vận chuyển hàng hóa nội thành Hà Nội và Hải Phòng">
            <a:extLst>
              <a:ext uri="{FF2B5EF4-FFF2-40B4-BE49-F238E27FC236}">
                <a16:creationId xmlns:a16="http://schemas.microsoft.com/office/drawing/2014/main" id="{4DD3DBA1-5F72-41A8-AFA7-0BD0B523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3779838"/>
            <a:ext cx="3656013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3" name="Picture 15" descr="Nguyên lý hoạt động của máy đóng gói bao bì tự động">
            <a:extLst>
              <a:ext uri="{FF2B5EF4-FFF2-40B4-BE49-F238E27FC236}">
                <a16:creationId xmlns:a16="http://schemas.microsoft.com/office/drawing/2014/main" id="{963172F7-2D4C-482E-AD4B-768B223B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5" y="3956050"/>
            <a:ext cx="2855913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4" name="Picture 17" descr="Bến Tre: Ứng dụng máy móc hiện đại vào sản xuất kẹo dừa">
            <a:extLst>
              <a:ext uri="{FF2B5EF4-FFF2-40B4-BE49-F238E27FC236}">
                <a16:creationId xmlns:a16="http://schemas.microsoft.com/office/drawing/2014/main" id="{4D670C64-BC08-480B-9D18-682CA189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3956050"/>
            <a:ext cx="2855912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Mũi tên: Phải 12">
            <a:extLst>
              <a:ext uri="{FF2B5EF4-FFF2-40B4-BE49-F238E27FC236}">
                <a16:creationId xmlns:a16="http://schemas.microsoft.com/office/drawing/2014/main" id="{C617EFDE-8084-4047-9202-C33093981B16}"/>
              </a:ext>
            </a:extLst>
          </p:cNvPr>
          <p:cNvSpPr/>
          <p:nvPr/>
        </p:nvSpPr>
        <p:spPr>
          <a:xfrm>
            <a:off x="7729538" y="4619625"/>
            <a:ext cx="377825" cy="1587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/>
          </a:p>
        </p:txBody>
      </p:sp>
      <p:sp>
        <p:nvSpPr>
          <p:cNvPr id="16" name="Mũi tên: Phải 11">
            <a:extLst>
              <a:ext uri="{FF2B5EF4-FFF2-40B4-BE49-F238E27FC236}">
                <a16:creationId xmlns:a16="http://schemas.microsoft.com/office/drawing/2014/main" id="{1CD5815E-164E-42F8-B420-4FB5D7B7D301}"/>
              </a:ext>
            </a:extLst>
          </p:cNvPr>
          <p:cNvSpPr/>
          <p:nvPr/>
        </p:nvSpPr>
        <p:spPr>
          <a:xfrm>
            <a:off x="4060825" y="4618038"/>
            <a:ext cx="379413" cy="1587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vi-VN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 autoUpdateAnimBg="0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33">
            <a:extLst>
              <a:ext uri="{FF2B5EF4-FFF2-40B4-BE49-F238E27FC236}">
                <a16:creationId xmlns:a16="http://schemas.microsoft.com/office/drawing/2014/main" id="{507AD482-D717-4028-A7CA-267235828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143000"/>
            <a:ext cx="9137650" cy="1200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CƠ SỞ HẠ TẦNG - 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VẬT CHẤT HỖ TRỢ MARKETING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0B17F58-CB7C-4692-8CBF-C421C74BA315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31748" name="Picture 66">
            <a:extLst>
              <a:ext uri="{FF2B5EF4-FFF2-40B4-BE49-F238E27FC236}">
                <a16:creationId xmlns:a16="http://schemas.microsoft.com/office/drawing/2014/main" id="{397EF5AE-E300-4279-B8DF-81A6C7DBA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98">
            <a:extLst>
              <a:ext uri="{FF2B5EF4-FFF2-40B4-BE49-F238E27FC236}">
                <a16:creationId xmlns:a16="http://schemas.microsoft.com/office/drawing/2014/main" id="{A59530DB-57A1-4A9E-8FE0-774F79BF1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2481263"/>
            <a:ext cx="10021888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vi-VN" sz="2000" b="1" i="1">
                <a:latin typeface="Source Sans Pro "/>
                <a:ea typeface="Roboto Condensed Light"/>
                <a:cs typeface="Roboto Condensed Light"/>
              </a:rPr>
              <a:t>Đóng gói bao bì bắt mắt, dễ nhận dạng, thu hút người mua.</a:t>
            </a:r>
            <a:endParaRPr lang="vi-VN" altLang="vi-VN" sz="2000" b="1" i="1">
              <a:latin typeface="Source Sans Pro "/>
              <a:ea typeface="Roboto Condensed Light"/>
              <a:cs typeface="Roboto Condensed Light"/>
            </a:endParaRP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vi-VN" sz="2000" b="1" i="1">
                <a:latin typeface="Source Sans Pro "/>
                <a:ea typeface="Roboto Condensed Light"/>
                <a:cs typeface="Roboto Condensed Light"/>
              </a:rPr>
              <a:t>Xây dựng Fanpage đẹp, có lượng tương tác cao, thu thập ý kiến khách hàng.</a:t>
            </a:r>
            <a:endParaRPr lang="vi-VN" altLang="vi-VN" sz="2000" b="1" i="1">
              <a:latin typeface="Source Sans Pro "/>
              <a:ea typeface="Roboto Condensed Light"/>
              <a:cs typeface="Roboto Condensed Light"/>
            </a:endParaRP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vi-VN" sz="2000" b="1" i="1">
                <a:latin typeface="Source Sans Pro "/>
                <a:ea typeface="Roboto Condensed Light"/>
                <a:cs typeface="Roboto Condensed Light"/>
              </a:rPr>
              <a:t>Vị trí cửa hàng thuận lợi, không gian bố trí sản phẩm đẹp.</a:t>
            </a:r>
            <a:endParaRPr lang="vi-VN" altLang="vi-VN" sz="2000" b="1" i="1">
              <a:latin typeface="Source Sans Pro "/>
              <a:ea typeface="Roboto Condensed Light"/>
              <a:cs typeface="Roboto Condensed Light"/>
            </a:endParaRPr>
          </a:p>
        </p:txBody>
      </p:sp>
      <p:pic>
        <p:nvPicPr>
          <p:cNvPr id="7" name="Hình ảnh 7" descr="Ảnh có chứa con đường, ngoài trời, tòa nhà, đường phố&#10;&#10;Mô tả được tạo tự động">
            <a:extLst>
              <a:ext uri="{FF2B5EF4-FFF2-40B4-BE49-F238E27FC236}">
                <a16:creationId xmlns:a16="http://schemas.microsoft.com/office/drawing/2014/main" id="{C8FB8787-F87C-4352-A83C-1EEA5F71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0" y="3986213"/>
            <a:ext cx="2009775" cy="26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751" name="Picture 1">
            <a:extLst>
              <a:ext uri="{FF2B5EF4-FFF2-40B4-BE49-F238E27FC236}">
                <a16:creationId xmlns:a16="http://schemas.microsoft.com/office/drawing/2014/main" id="{1DD929E3-0A2E-4B82-B63A-45C8816B5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338" y="3990975"/>
            <a:ext cx="3609975" cy="266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2" name="Hình ảnh 10">
            <a:extLst>
              <a:ext uri="{FF2B5EF4-FFF2-40B4-BE49-F238E27FC236}">
                <a16:creationId xmlns:a16="http://schemas.microsoft.com/office/drawing/2014/main" id="{496BDE8C-56E2-4513-98D6-8D3AB6165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3990975"/>
            <a:ext cx="417512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6">
            <a:extLst>
              <a:ext uri="{FF2B5EF4-FFF2-40B4-BE49-F238E27FC236}">
                <a16:creationId xmlns:a16="http://schemas.microsoft.com/office/drawing/2014/main" id="{B974C908-AA4A-4FEF-8AFC-06C2C2AA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33">
            <a:extLst>
              <a:ext uri="{FF2B5EF4-FFF2-40B4-BE49-F238E27FC236}">
                <a16:creationId xmlns:a16="http://schemas.microsoft.com/office/drawing/2014/main" id="{F4111696-AA8D-4916-A146-4917BC453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288" y="2921000"/>
            <a:ext cx="8607425" cy="101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6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&lt; TỔ CHỨC KINH DOANH &gt;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33">
            <a:extLst>
              <a:ext uri="{FF2B5EF4-FFF2-40B4-BE49-F238E27FC236}">
                <a16:creationId xmlns:a16="http://schemas.microsoft.com/office/drawing/2014/main" id="{1381048E-A7FD-424D-998E-66DF03EA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013" y="1192213"/>
            <a:ext cx="8104187" cy="7080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THÔNG TIN </a:t>
            </a: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DOANH NGHIỆP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”</a:t>
            </a:r>
          </a:p>
        </p:txBody>
      </p:sp>
      <p:sp>
        <p:nvSpPr>
          <p:cNvPr id="94" name="TextBox 26">
            <a:extLst>
              <a:ext uri="{FF2B5EF4-FFF2-40B4-BE49-F238E27FC236}">
                <a16:creationId xmlns:a16="http://schemas.microsoft.com/office/drawing/2014/main" id="{085F678B-32DA-4A83-BDE2-B56A96F416DD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33796" name="Picture 66">
            <a:extLst>
              <a:ext uri="{FF2B5EF4-FFF2-40B4-BE49-F238E27FC236}">
                <a16:creationId xmlns:a16="http://schemas.microsoft.com/office/drawing/2014/main" id="{751D4135-3260-4BD8-826E-1631BCF2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Rectangle 98">
            <a:extLst>
              <a:ext uri="{FF2B5EF4-FFF2-40B4-BE49-F238E27FC236}">
                <a16:creationId xmlns:a16="http://schemas.microsoft.com/office/drawing/2014/main" id="{8B341D58-1165-43FD-9806-3E94BF546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2370138"/>
            <a:ext cx="6451600" cy="33559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vi-VN" altLang="vi-VN" sz="2400" b="1" i="1" dirty="0">
                <a:latin typeface="Source Sans Pro "/>
                <a:ea typeface="Roboto Condensed Light"/>
                <a:cs typeface="Roboto Condensed Light"/>
              </a:rPr>
              <a:t>Doanh </a:t>
            </a:r>
            <a:r>
              <a:rPr lang="vi-VN" altLang="vi-VN" sz="2400" b="1" i="1" dirty="0" err="1">
                <a:latin typeface="Source Sans Pro "/>
                <a:ea typeface="Roboto Condensed Light"/>
                <a:cs typeface="Roboto Condensed Light"/>
              </a:rPr>
              <a:t>nghiệp</a:t>
            </a:r>
            <a:r>
              <a:rPr lang="vi-VN" altLang="vi-VN" sz="2400" b="1" i="1" dirty="0">
                <a:latin typeface="Source Sans Pro "/>
                <a:ea typeface="Roboto Condensed Light"/>
                <a:cs typeface="Roboto Condensed Light"/>
              </a:rPr>
              <a:t> đăng </a:t>
            </a:r>
            <a:r>
              <a:rPr lang="vi-VN" altLang="vi-VN" sz="2400" b="1" i="1" dirty="0" err="1">
                <a:latin typeface="Source Sans Pro "/>
                <a:ea typeface="Roboto Condensed Light"/>
                <a:cs typeface="Roboto Condensed Light"/>
              </a:rPr>
              <a:t>ký</a:t>
            </a:r>
            <a:r>
              <a:rPr lang="vi-VN" altLang="vi-VN" sz="24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2400" b="1" i="1" dirty="0" err="1">
                <a:latin typeface="Source Sans Pro "/>
                <a:ea typeface="Roboto Condensed Light"/>
                <a:cs typeface="Roboto Condensed Light"/>
              </a:rPr>
              <a:t>dưới</a:t>
            </a:r>
            <a:r>
              <a:rPr lang="vi-VN" altLang="vi-VN" sz="24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2400" b="1" i="1" dirty="0" err="1">
                <a:latin typeface="Source Sans Pro "/>
                <a:ea typeface="Roboto Condensed Light"/>
                <a:cs typeface="Roboto Condensed Light"/>
              </a:rPr>
              <a:t>hình</a:t>
            </a:r>
            <a:r>
              <a:rPr lang="vi-VN" altLang="vi-VN" sz="24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2400" b="1" i="1" dirty="0" err="1">
                <a:latin typeface="Source Sans Pro "/>
                <a:ea typeface="Roboto Condensed Light"/>
                <a:cs typeface="Roboto Condensed Light"/>
              </a:rPr>
              <a:t>thức</a:t>
            </a:r>
            <a:r>
              <a:rPr lang="vi-VN" altLang="vi-VN" sz="2400" b="1" i="1" dirty="0">
                <a:latin typeface="Source Sans Pro "/>
                <a:ea typeface="Roboto Condensed Light"/>
                <a:cs typeface="Roboto Condensed Light"/>
              </a:rPr>
              <a:t> :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vi-VN" altLang="vi-VN" sz="2000" i="1" dirty="0">
                <a:latin typeface="Source Sans Pro "/>
                <a:ea typeface="Roboto Condensed Light"/>
                <a:cs typeface="Roboto Condensed Light"/>
              </a:rPr>
              <a:t>Công ty </a:t>
            </a:r>
            <a:r>
              <a:rPr lang="vi-VN" altLang="vi-VN" sz="2000" i="1" dirty="0" err="1">
                <a:latin typeface="Source Sans Pro "/>
                <a:ea typeface="Roboto Condensed Light"/>
                <a:cs typeface="Roboto Condensed Light"/>
              </a:rPr>
              <a:t>trách</a:t>
            </a:r>
            <a:r>
              <a:rPr lang="vi-VN" altLang="vi-VN" sz="20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2000" i="1" dirty="0" err="1">
                <a:latin typeface="Source Sans Pro "/>
                <a:ea typeface="Roboto Condensed Light"/>
                <a:cs typeface="Roboto Condensed Light"/>
              </a:rPr>
              <a:t>nhiệm</a:t>
            </a:r>
            <a:r>
              <a:rPr lang="vi-VN" altLang="vi-VN" sz="20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2000" i="1" dirty="0" err="1">
                <a:latin typeface="Source Sans Pro "/>
                <a:ea typeface="Roboto Condensed Light"/>
                <a:cs typeface="Roboto Condensed Light"/>
              </a:rPr>
              <a:t>hữu</a:t>
            </a:r>
            <a:r>
              <a:rPr lang="vi-VN" altLang="vi-VN" sz="20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2000" i="1" dirty="0" err="1">
                <a:latin typeface="Source Sans Pro "/>
                <a:ea typeface="Roboto Condensed Light"/>
                <a:cs typeface="Roboto Condensed Light"/>
              </a:rPr>
              <a:t>hạn</a:t>
            </a:r>
            <a:r>
              <a:rPr lang="vi-VN" altLang="vi-VN" sz="2000" i="1" dirty="0">
                <a:latin typeface="Source Sans Pro "/>
                <a:ea typeface="Roboto Condensed Light"/>
                <a:cs typeface="Roboto Condensed Light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vi-VN" altLang="vi-VN" sz="2400" b="1" i="1" dirty="0" err="1">
                <a:latin typeface="Source Sans Pro "/>
                <a:ea typeface="Roboto Condensed Light"/>
                <a:cs typeface="Roboto Condensed Light"/>
              </a:rPr>
              <a:t>Lý</a:t>
            </a:r>
            <a:r>
              <a:rPr lang="vi-VN" altLang="vi-VN" sz="2400" b="1" i="1" dirty="0">
                <a:latin typeface="Source Sans Pro "/>
                <a:ea typeface="Roboto Condensed Light"/>
                <a:cs typeface="Roboto Condensed Light"/>
              </a:rPr>
              <a:t> do </a:t>
            </a:r>
            <a:r>
              <a:rPr lang="vi-VN" altLang="vi-VN" sz="2400" b="1" i="1" dirty="0" err="1">
                <a:latin typeface="Source Sans Pro "/>
                <a:ea typeface="Roboto Condensed Light"/>
                <a:cs typeface="Roboto Condensed Light"/>
              </a:rPr>
              <a:t>chọn</a:t>
            </a:r>
            <a:r>
              <a:rPr lang="vi-VN" altLang="vi-VN" sz="24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2400" b="1" i="1" dirty="0" err="1">
                <a:latin typeface="Source Sans Pro "/>
                <a:ea typeface="Roboto Condensed Light"/>
                <a:cs typeface="Roboto Condensed Light"/>
              </a:rPr>
              <a:t>hình</a:t>
            </a:r>
            <a:r>
              <a:rPr lang="vi-VN" altLang="vi-VN" sz="24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2400" b="1" i="1" dirty="0" err="1">
                <a:latin typeface="Source Sans Pro "/>
                <a:ea typeface="Roboto Condensed Light"/>
                <a:cs typeface="Roboto Condensed Light"/>
              </a:rPr>
              <a:t>thức</a:t>
            </a:r>
            <a:r>
              <a:rPr lang="vi-VN" altLang="vi-VN" sz="2400" b="1" i="1" dirty="0">
                <a:latin typeface="Source Sans Pro "/>
                <a:ea typeface="Roboto Condensed Light"/>
                <a:cs typeface="Roboto Condensed Light"/>
              </a:rPr>
              <a:t> công ty TNHH :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Công ty TNHH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có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rủi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ro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thấp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cho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người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góp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vốn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Dễ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dàng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kiểm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soát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vốn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góp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và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chuyển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nhượng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vốn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góp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Không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bị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giới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hạn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về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ngành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nghề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kinh doanh.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Số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lượng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thành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viên công ty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ít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,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dễ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quản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altLang="vi-VN" sz="1800" i="1" dirty="0" err="1">
                <a:latin typeface="Source Sans Pro "/>
                <a:ea typeface="Roboto Condensed Light"/>
                <a:cs typeface="Roboto Condensed Light"/>
              </a:rPr>
              <a:t>lý</a:t>
            </a:r>
            <a:r>
              <a:rPr lang="vi-VN" altLang="vi-VN" sz="1800" i="1" dirty="0">
                <a:latin typeface="Source Sans Pro "/>
                <a:ea typeface="Roboto Condensed Light"/>
                <a:cs typeface="Roboto Condensed Light"/>
              </a:rPr>
              <a:t>.</a:t>
            </a:r>
          </a:p>
          <a:p>
            <a:pPr marL="457200" lvl="1" indent="0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vi-VN" altLang="vi-VN" sz="2000" i="1" dirty="0">
              <a:latin typeface="Source Sans Pro "/>
              <a:ea typeface="Roboto Condensed Light"/>
              <a:cs typeface="Roboto Condensed Light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7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33">
            <a:extLst>
              <a:ext uri="{FF2B5EF4-FFF2-40B4-BE49-F238E27FC236}">
                <a16:creationId xmlns:a16="http://schemas.microsoft.com/office/drawing/2014/main" id="{B7CF740E-4906-4879-B362-51065C6D2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7188" y="1219200"/>
            <a:ext cx="7661275" cy="7334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NHÂN SỰ </a:t>
            </a: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DOANH NGHIỆP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”</a:t>
            </a:r>
          </a:p>
        </p:txBody>
      </p:sp>
      <p:sp>
        <p:nvSpPr>
          <p:cNvPr id="94" name="TextBox 26">
            <a:extLst>
              <a:ext uri="{FF2B5EF4-FFF2-40B4-BE49-F238E27FC236}">
                <a16:creationId xmlns:a16="http://schemas.microsoft.com/office/drawing/2014/main" id="{B92D80A5-F958-4A81-9F4F-E429593C06A8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34820" name="Picture 66">
            <a:extLst>
              <a:ext uri="{FF2B5EF4-FFF2-40B4-BE49-F238E27FC236}">
                <a16:creationId xmlns:a16="http://schemas.microsoft.com/office/drawing/2014/main" id="{85DCFF18-8F50-4696-999E-9AD0847F3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4987E42F-2A77-4702-A34A-D539FF0F26B1}"/>
              </a:ext>
            </a:extLst>
          </p:cNvPr>
          <p:cNvGraphicFramePr>
            <a:graphicFrameLocks noGrp="1"/>
          </p:cNvGraphicFramePr>
          <p:nvPr/>
        </p:nvGraphicFramePr>
        <p:xfrm>
          <a:off x="1854200" y="2425700"/>
          <a:ext cx="5048250" cy="30178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1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853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dirty="0">
                          <a:effectLst/>
                        </a:rPr>
                        <a:t>BẢNG LƯƠNG </a:t>
                      </a:r>
                      <a:endParaRPr lang="vi-V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58" marR="85558" marT="42793" marB="42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>
                          <a:solidFill>
                            <a:schemeClr val="tx1"/>
                          </a:solidFill>
                          <a:effectLst/>
                        </a:rPr>
                        <a:t>STT</a:t>
                      </a:r>
                      <a:endParaRPr lang="vi-VN" sz="9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solidFill>
                            <a:schemeClr val="tx1"/>
                          </a:solidFill>
                          <a:effectLst/>
                        </a:rPr>
                        <a:t>Họ</a:t>
                      </a:r>
                      <a:r>
                        <a:rPr lang="vi-VN" sz="1000" b="1" i="1" dirty="0">
                          <a:solidFill>
                            <a:schemeClr val="tx1"/>
                          </a:solidFill>
                          <a:effectLst/>
                        </a:rPr>
                        <a:t> tên</a:t>
                      </a:r>
                      <a:endParaRPr lang="vi-VN" sz="9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solidFill>
                            <a:schemeClr val="tx1"/>
                          </a:solidFill>
                          <a:effectLst/>
                        </a:rPr>
                        <a:t>Vị</a:t>
                      </a:r>
                      <a:r>
                        <a:rPr lang="vi-VN" sz="1000" b="1" i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000" b="1" i="1" dirty="0" err="1">
                          <a:solidFill>
                            <a:schemeClr val="tx1"/>
                          </a:solidFill>
                          <a:effectLst/>
                        </a:rPr>
                        <a:t>trí</a:t>
                      </a:r>
                      <a:endParaRPr lang="vi-VN" sz="9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>
                          <a:solidFill>
                            <a:schemeClr val="tx1"/>
                          </a:solidFill>
                          <a:effectLst/>
                        </a:rPr>
                        <a:t>SL</a:t>
                      </a:r>
                      <a:endParaRPr lang="vi-VN" sz="9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solidFill>
                            <a:schemeClr val="tx1"/>
                          </a:solidFill>
                          <a:effectLst/>
                        </a:rPr>
                        <a:t>Bảng</a:t>
                      </a:r>
                      <a:r>
                        <a:rPr lang="vi-VN" sz="1000" b="1" i="1" dirty="0">
                          <a:solidFill>
                            <a:schemeClr val="tx1"/>
                          </a:solidFill>
                          <a:effectLst/>
                        </a:rPr>
                        <a:t> lương</a:t>
                      </a:r>
                      <a:endParaRPr lang="vi-VN" sz="9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 err="1">
                          <a:solidFill>
                            <a:schemeClr val="tx1"/>
                          </a:solidFill>
                          <a:effectLst/>
                        </a:rPr>
                        <a:t>Huỳnh</a:t>
                      </a: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/>
                          </a:solidFill>
                          <a:effectLst/>
                        </a:rPr>
                        <a:t>Hữu</a:t>
                      </a: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/>
                          </a:solidFill>
                          <a:effectLst/>
                        </a:rPr>
                        <a:t>Lợi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>
                          <a:solidFill>
                            <a:schemeClr val="tx1"/>
                          </a:solidFill>
                          <a:effectLst/>
                        </a:rPr>
                        <a:t>Giám đốc</a:t>
                      </a:r>
                      <a:endParaRPr lang="vi-VN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vi-VN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i="1" dirty="0">
                          <a:solidFill>
                            <a:schemeClr val="tx1"/>
                          </a:solidFill>
                          <a:effectLst/>
                        </a:rPr>
                        <a:t>7.000.000 ₫</a:t>
                      </a:r>
                      <a:endParaRPr lang="vi-VN" sz="9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 err="1">
                          <a:solidFill>
                            <a:schemeClr val="tx1"/>
                          </a:solidFill>
                          <a:effectLst/>
                        </a:rPr>
                        <a:t>Đoàn</a:t>
                      </a: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/>
                          </a:solidFill>
                          <a:effectLst/>
                        </a:rPr>
                        <a:t>Quốc</a:t>
                      </a: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/>
                          </a:solidFill>
                          <a:effectLst/>
                        </a:rPr>
                        <a:t>Dũng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Trưởng phòng kỹ thuật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vi-VN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i="1" dirty="0">
                          <a:solidFill>
                            <a:schemeClr val="tx1"/>
                          </a:solidFill>
                          <a:effectLst/>
                        </a:rPr>
                        <a:t>6.000.000 ₫</a:t>
                      </a:r>
                      <a:endParaRPr lang="vi-VN" sz="9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0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 err="1">
                          <a:solidFill>
                            <a:schemeClr val="tx1"/>
                          </a:solidFill>
                          <a:effectLst/>
                        </a:rPr>
                        <a:t>Trần</a:t>
                      </a: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1000" dirty="0" err="1">
                          <a:solidFill>
                            <a:schemeClr val="tx1"/>
                          </a:solidFill>
                          <a:effectLst/>
                        </a:rPr>
                        <a:t>Bình</a:t>
                      </a: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 Nguyên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Trưởng phòng hành chính - kế toán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i="1" dirty="0">
                          <a:solidFill>
                            <a:schemeClr val="tx1"/>
                          </a:solidFill>
                          <a:effectLst/>
                        </a:rPr>
                        <a:t>6.000.000 ₫</a:t>
                      </a:r>
                      <a:endParaRPr lang="vi-VN" sz="9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8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>
                          <a:solidFill>
                            <a:schemeClr val="tx1"/>
                          </a:solidFill>
                          <a:effectLst/>
                        </a:rPr>
                        <a:t>Trần Quang Chánh</a:t>
                      </a:r>
                      <a:endParaRPr lang="vi-VN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Trưởng phòng kế hoạch kinh doanh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i="1" dirty="0">
                          <a:solidFill>
                            <a:schemeClr val="tx1"/>
                          </a:solidFill>
                          <a:effectLst/>
                        </a:rPr>
                        <a:t>6.000.000 ₫</a:t>
                      </a:r>
                      <a:endParaRPr lang="vi-VN" sz="9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>
                          <a:solidFill>
                            <a:schemeClr val="tx1"/>
                          </a:solidFill>
                          <a:effectLst/>
                        </a:rPr>
                        <a:t>Đỗ Ngọc Thanh Tâm</a:t>
                      </a:r>
                      <a:endParaRPr lang="vi-VN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Sản xuất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i="1" dirty="0">
                          <a:solidFill>
                            <a:schemeClr val="tx1"/>
                          </a:solidFill>
                          <a:effectLst/>
                        </a:rPr>
                        <a:t>5.000.000 ₫</a:t>
                      </a:r>
                      <a:endParaRPr lang="vi-VN" sz="9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8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>
                          <a:solidFill>
                            <a:schemeClr val="tx1"/>
                          </a:solidFill>
                          <a:effectLst/>
                        </a:rPr>
                        <a:t>Nguyễn Thành Nhân </a:t>
                      </a:r>
                      <a:endParaRPr lang="vi-VN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>
                          <a:solidFill>
                            <a:schemeClr val="tx1"/>
                          </a:solidFill>
                          <a:effectLst/>
                        </a:rPr>
                        <a:t>Marketing &amp; Sale</a:t>
                      </a:r>
                      <a:endParaRPr lang="vi-VN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i="1" dirty="0">
                          <a:solidFill>
                            <a:schemeClr val="tx1"/>
                          </a:solidFill>
                          <a:effectLst/>
                        </a:rPr>
                        <a:t>5.000.000 ₫</a:t>
                      </a:r>
                      <a:endParaRPr lang="vi-VN" sz="9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81" marR="2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84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dirty="0" err="1">
                          <a:effectLst/>
                        </a:rPr>
                        <a:t>Tổng</a:t>
                      </a:r>
                      <a:r>
                        <a:rPr lang="vi-VN" sz="1000" dirty="0">
                          <a:effectLst/>
                        </a:rPr>
                        <a:t> </a:t>
                      </a:r>
                      <a:r>
                        <a:rPr lang="vi-VN" sz="1000" dirty="0" err="1">
                          <a:effectLst/>
                        </a:rPr>
                        <a:t>cộng</a:t>
                      </a:r>
                      <a:endParaRPr lang="vi-VN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58" marR="85558" marT="42793" marB="42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>
                          <a:solidFill>
                            <a:schemeClr val="tx1"/>
                          </a:solidFill>
                          <a:effectLst/>
                        </a:rPr>
                        <a:t>35.000.000 ₫</a:t>
                      </a:r>
                      <a:endParaRPr lang="vi-VN" sz="9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558" marR="85558" marT="42793" marB="427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4876" name="Hình ảnh 2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BFABB472-DC16-48FA-8930-2D9E2D22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88" y="2425700"/>
            <a:ext cx="3008312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6">
            <a:extLst>
              <a:ext uri="{FF2B5EF4-FFF2-40B4-BE49-F238E27FC236}">
                <a16:creationId xmlns:a16="http://schemas.microsoft.com/office/drawing/2014/main" id="{23743B0B-DCE8-4542-B9D7-F845E79F6DD8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35843" name="Picture 66">
            <a:extLst>
              <a:ext uri="{FF2B5EF4-FFF2-40B4-BE49-F238E27FC236}">
                <a16:creationId xmlns:a16="http://schemas.microsoft.com/office/drawing/2014/main" id="{A758326B-79A1-46D7-AD99-D9FD44161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Bảng 5">
            <a:extLst>
              <a:ext uri="{FF2B5EF4-FFF2-40B4-BE49-F238E27FC236}">
                <a16:creationId xmlns:a16="http://schemas.microsoft.com/office/drawing/2014/main" id="{43377FD7-A0D6-46AF-A05A-3322A1B55A5E}"/>
              </a:ext>
            </a:extLst>
          </p:cNvPr>
          <p:cNvGraphicFramePr>
            <a:graphicFrameLocks noGrp="1"/>
          </p:cNvGraphicFramePr>
          <p:nvPr/>
        </p:nvGraphicFramePr>
        <p:xfrm>
          <a:off x="1970088" y="1698625"/>
          <a:ext cx="8251825" cy="666241"/>
        </p:xfrm>
        <a:graphic>
          <a:graphicData uri="http://schemas.openxmlformats.org/drawingml/2006/table">
            <a:tbl>
              <a:tblPr/>
              <a:tblGrid>
                <a:gridCol w="3300412">
                  <a:extLst>
                    <a:ext uri="{9D8B030D-6E8A-4147-A177-3AD203B41FA5}">
                      <a16:colId xmlns:a16="http://schemas.microsoft.com/office/drawing/2014/main" val="4588134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33753525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056612794"/>
                    </a:ext>
                  </a:extLst>
                </a:gridCol>
                <a:gridCol w="1649413">
                  <a:extLst>
                    <a:ext uri="{9D8B030D-6E8A-4147-A177-3AD203B41FA5}">
                      <a16:colId xmlns:a16="http://schemas.microsoft.com/office/drawing/2014/main" val="1939782351"/>
                    </a:ext>
                  </a:extLst>
                </a:gridCol>
              </a:tblGrid>
              <a:tr h="32543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Địa điểm</a:t>
                      </a:r>
                      <a:endParaRPr kumimoji="0" lang="vi-VN" altLang="vi-VN" sz="1500" b="1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65" marR="82865" marT="41433" marB="4143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9CC74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Như thế nào</a:t>
                      </a:r>
                      <a:endParaRPr kumimoji="0" lang="vi-VN" altLang="vi-VN" sz="1500" b="1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49" marR="6214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9CC74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Khi nào</a:t>
                      </a:r>
                      <a:endParaRPr kumimoji="0" lang="vi-VN" altLang="vi-VN" sz="1500" b="1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49" marR="6214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9CC74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Chi phí</a:t>
                      </a:r>
                      <a:endParaRPr kumimoji="0" lang="vi-VN" altLang="vi-VN" sz="1500" b="1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49" marR="62149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9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87497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0" i="1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Sở kế hoạch và đầu tư TPHCM</a:t>
                      </a:r>
                      <a:endParaRPr kumimoji="0" lang="vi-VN" altLang="vi-VN" sz="1500" b="0" i="1" u="none" strike="noStrike" cap="none" normalizeH="0" baseline="0">
                        <a:ln>
                          <a:noFill/>
                        </a:ln>
                        <a:solidFill>
                          <a:srgbClr val="656D78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865" marR="82865" marT="41433" marB="4143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Online</a:t>
                      </a:r>
                    </a:p>
                  </a:txBody>
                  <a:tcPr marL="82865" marR="82865" marT="41433" marB="4143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24/07/2020</a:t>
                      </a:r>
                    </a:p>
                  </a:txBody>
                  <a:tcPr marL="82865" marR="82865" marT="41433" marB="4143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200.000 VNĐ</a:t>
                      </a:r>
                    </a:p>
                  </a:txBody>
                  <a:tcPr marL="82865" marR="82865" marT="41433" marB="4143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940472"/>
                  </a:ext>
                </a:extLst>
              </a:tr>
            </a:tbl>
          </a:graphicData>
        </a:graphic>
      </p:graphicFrame>
      <p:sp>
        <p:nvSpPr>
          <p:cNvPr id="35861" name="TextBox 86">
            <a:extLst>
              <a:ext uri="{FF2B5EF4-FFF2-40B4-BE49-F238E27FC236}">
                <a16:creationId xmlns:a16="http://schemas.microsoft.com/office/drawing/2014/main" id="{2D001C3F-B2BF-4E77-9C81-513CEC9B5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38" y="1187450"/>
            <a:ext cx="51498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vi-VN" altLang="vi-VN" sz="2000" b="1" i="1" dirty="0">
                <a:latin typeface="Source Sans Pro "/>
                <a:cs typeface="Roboto Black" pitchFamily="2" charset="0"/>
              </a:rPr>
              <a:t>Giấy phép và đăng ký kinh doanh cần có:</a:t>
            </a:r>
            <a:endParaRPr lang="en-AU" altLang="vi-VN" sz="2000" b="1" i="1" dirty="0">
              <a:latin typeface="Source Sans Pro "/>
              <a:cs typeface="Roboto Black" pitchFamily="2" charset="0"/>
            </a:endParaRPr>
          </a:p>
        </p:txBody>
      </p:sp>
      <p:sp>
        <p:nvSpPr>
          <p:cNvPr id="35862" name="TextBox 86">
            <a:extLst>
              <a:ext uri="{FF2B5EF4-FFF2-40B4-BE49-F238E27FC236}">
                <a16:creationId xmlns:a16="http://schemas.microsoft.com/office/drawing/2014/main" id="{2D14CCD8-FD2A-4913-A407-BC357F3C9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2667000"/>
            <a:ext cx="618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300"/>
              <a:buFont typeface="Arial" panose="020B0604020202020204" pitchFamily="34" charset="0"/>
              <a:buNone/>
            </a:pPr>
            <a:r>
              <a:rPr lang="en-US" altLang="vi-VN" sz="2000" b="1" i="1" dirty="0" err="1">
                <a:latin typeface="Source Sans Pro "/>
              </a:rPr>
              <a:t>Nghĩa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vụ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của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Doanh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nghiệp</a:t>
            </a:r>
            <a:r>
              <a:rPr lang="en-US" altLang="vi-VN" sz="2000" b="1" i="1" dirty="0">
                <a:latin typeface="Source Sans Pro "/>
              </a:rPr>
              <a:t> (</a:t>
            </a:r>
            <a:r>
              <a:rPr lang="en-US" altLang="vi-VN" sz="2000" b="1" i="1" dirty="0" err="1">
                <a:latin typeface="Source Sans Pro "/>
              </a:rPr>
              <a:t>Bảo</a:t>
            </a:r>
            <a:r>
              <a:rPr lang="en-US" altLang="vi-VN" sz="2000" b="1" i="1" dirty="0">
                <a:latin typeface="Source Sans Pro "/>
              </a:rPr>
              <a:t> </a:t>
            </a:r>
            <a:r>
              <a:rPr lang="en-US" altLang="vi-VN" sz="2000" b="1" i="1" dirty="0" err="1">
                <a:latin typeface="Source Sans Pro "/>
              </a:rPr>
              <a:t>hiểm</a:t>
            </a:r>
            <a:r>
              <a:rPr lang="en-US" altLang="vi-VN" sz="2000" b="1" i="1" dirty="0">
                <a:latin typeface="Source Sans Pro "/>
              </a:rPr>
              <a:t>, </a:t>
            </a:r>
            <a:r>
              <a:rPr lang="en-US" altLang="vi-VN" sz="2000" b="1" i="1" dirty="0" err="1">
                <a:latin typeface="Source Sans Pro "/>
              </a:rPr>
              <a:t>thuế</a:t>
            </a:r>
            <a:r>
              <a:rPr lang="en-US" altLang="vi-VN" sz="2000" b="1" i="1" dirty="0">
                <a:latin typeface="Source Sans Pro "/>
              </a:rPr>
              <a:t>):</a:t>
            </a:r>
            <a:endParaRPr lang="vi-VN" altLang="vi-VN" sz="2000" b="1" i="1" dirty="0">
              <a:latin typeface="Source Sans Pro "/>
            </a:endParaRPr>
          </a:p>
        </p:txBody>
      </p:sp>
      <p:graphicFrame>
        <p:nvGraphicFramePr>
          <p:cNvPr id="11" name="Bảng 5">
            <a:extLst>
              <a:ext uri="{FF2B5EF4-FFF2-40B4-BE49-F238E27FC236}">
                <a16:creationId xmlns:a16="http://schemas.microsoft.com/office/drawing/2014/main" id="{467CE70A-7C08-4BD4-B8BB-019C19D30031}"/>
              </a:ext>
            </a:extLst>
          </p:cNvPr>
          <p:cNvGraphicFramePr>
            <a:graphicFrameLocks noGrp="1"/>
          </p:cNvGraphicFramePr>
          <p:nvPr/>
        </p:nvGraphicFramePr>
        <p:xfrm>
          <a:off x="1970088" y="3290888"/>
          <a:ext cx="8251825" cy="1330325"/>
        </p:xfrm>
        <a:graphic>
          <a:graphicData uri="http://schemas.openxmlformats.org/drawingml/2006/table">
            <a:tbl>
              <a:tblPr/>
              <a:tblGrid>
                <a:gridCol w="6602412">
                  <a:extLst>
                    <a:ext uri="{9D8B030D-6E8A-4147-A177-3AD203B41FA5}">
                      <a16:colId xmlns:a16="http://schemas.microsoft.com/office/drawing/2014/main" val="1381985686"/>
                    </a:ext>
                  </a:extLst>
                </a:gridCol>
                <a:gridCol w="1649413">
                  <a:extLst>
                    <a:ext uri="{9D8B030D-6E8A-4147-A177-3AD203B41FA5}">
                      <a16:colId xmlns:a16="http://schemas.microsoft.com/office/drawing/2014/main" val="372547393"/>
                    </a:ext>
                  </a:extLst>
                </a:gridCol>
              </a:tblGrid>
              <a:tr h="320675"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BẢO HIỂM</a:t>
                      </a:r>
                    </a:p>
                  </a:txBody>
                  <a:tcPr marL="65206" marR="65206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9CC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02593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Bảo hiểm ( 21,5% ) nộp cho cơ quan BHXH</a:t>
                      </a:r>
                    </a:p>
                  </a:txBody>
                  <a:tcPr marL="25895" marR="2589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7.525.000 ₫</a:t>
                      </a:r>
                    </a:p>
                  </a:txBody>
                  <a:tcPr marL="25895" marR="2589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111085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Bảo hiểm ( 2% ) nộp cho LĐLĐ Quận</a:t>
                      </a:r>
                    </a:p>
                  </a:txBody>
                  <a:tcPr marL="25895" marR="2589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700.000 ₫</a:t>
                      </a:r>
                    </a:p>
                  </a:txBody>
                  <a:tcPr marL="25895" marR="2589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94967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Tổng cộng</a:t>
                      </a:r>
                    </a:p>
                  </a:txBody>
                  <a:tcPr marL="25895" marR="2589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8.225.000 ₫</a:t>
                      </a:r>
                    </a:p>
                  </a:txBody>
                  <a:tcPr marL="25895" marR="2589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772663"/>
                  </a:ext>
                </a:extLst>
              </a:tr>
            </a:tbl>
          </a:graphicData>
        </a:graphic>
      </p:graphicFrame>
      <p:graphicFrame>
        <p:nvGraphicFramePr>
          <p:cNvPr id="12" name="Bảng 5">
            <a:extLst>
              <a:ext uri="{FF2B5EF4-FFF2-40B4-BE49-F238E27FC236}">
                <a16:creationId xmlns:a16="http://schemas.microsoft.com/office/drawing/2014/main" id="{F68F3676-6C00-40B7-A7F2-FF3D77EB352E}"/>
              </a:ext>
            </a:extLst>
          </p:cNvPr>
          <p:cNvGraphicFramePr>
            <a:graphicFrameLocks noGrp="1"/>
          </p:cNvGraphicFramePr>
          <p:nvPr/>
        </p:nvGraphicFramePr>
        <p:xfrm>
          <a:off x="1970088" y="4621213"/>
          <a:ext cx="8251825" cy="1642077"/>
        </p:xfrm>
        <a:graphic>
          <a:graphicData uri="http://schemas.openxmlformats.org/drawingml/2006/table">
            <a:tbl>
              <a:tblPr/>
              <a:tblGrid>
                <a:gridCol w="6602412">
                  <a:extLst>
                    <a:ext uri="{9D8B030D-6E8A-4147-A177-3AD203B41FA5}">
                      <a16:colId xmlns:a16="http://schemas.microsoft.com/office/drawing/2014/main" val="2169523722"/>
                    </a:ext>
                  </a:extLst>
                </a:gridCol>
                <a:gridCol w="1649413">
                  <a:extLst>
                    <a:ext uri="{9D8B030D-6E8A-4147-A177-3AD203B41FA5}">
                      <a16:colId xmlns:a16="http://schemas.microsoft.com/office/drawing/2014/main" val="2825377417"/>
                    </a:ext>
                  </a:extLst>
                </a:gridCol>
              </a:tblGrid>
              <a:tr h="307975"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THUẾ ( năm )</a:t>
                      </a:r>
                    </a:p>
                  </a:txBody>
                  <a:tcPr marL="87153" marR="87153" marT="43576" marB="4357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9CC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395098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Thuế môn bài (năm)</a:t>
                      </a:r>
                    </a:p>
                  </a:txBody>
                  <a:tcPr marL="27235" marR="2723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0" i="1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1.000.000 ₫</a:t>
                      </a:r>
                    </a:p>
                  </a:txBody>
                  <a:tcPr marL="27235" marR="2723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00384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0" i="1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Thuế thu nhập doanh nghiệp (20%)</a:t>
                      </a:r>
                    </a:p>
                  </a:txBody>
                  <a:tcPr marL="27235" marR="2723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vi-VN" sz="1500" b="0" i="1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60.420.756 đ</a:t>
                      </a:r>
                      <a:endParaRPr kumimoji="0" lang="vi-VN" altLang="vi-VN" sz="1500" b="0" i="1" u="none" strike="noStrike" cap="none" normalizeH="0" baseline="0">
                        <a:ln>
                          <a:noFill/>
                        </a:ln>
                        <a:solidFill>
                          <a:srgbClr val="656D78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ource Sans Pro" panose="020B0503030403020204" pitchFamily="34" charset="0"/>
                      </a:endParaRPr>
                    </a:p>
                  </a:txBody>
                  <a:tcPr marL="27235" marR="2723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902201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0" i="1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Thuế giá trị gia tăng (10%) VAT</a:t>
                      </a:r>
                    </a:p>
                  </a:txBody>
                  <a:tcPr marL="27235" marR="2723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vi-VN" sz="1500" b="0" i="1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175.994.378 đ</a:t>
                      </a:r>
                      <a:endParaRPr kumimoji="0" lang="vi-VN" altLang="vi-VN" sz="1500" b="0" i="1" u="none" strike="noStrike" cap="none" normalizeH="0" baseline="0">
                        <a:ln>
                          <a:noFill/>
                        </a:ln>
                        <a:solidFill>
                          <a:srgbClr val="656D78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ource Sans Pro" panose="020B0503030403020204" pitchFamily="34" charset="0"/>
                      </a:endParaRPr>
                    </a:p>
                  </a:txBody>
                  <a:tcPr marL="27235" marR="2723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946996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500" b="1" i="1" u="none" strike="noStrike" cap="none" normalizeH="0" baseline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Tổng cộng</a:t>
                      </a:r>
                    </a:p>
                  </a:txBody>
                  <a:tcPr marL="27235" marR="2723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vi-VN" sz="15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656D78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237.415.134 đ</a:t>
                      </a:r>
                      <a:endParaRPr kumimoji="0" lang="vi-VN" altLang="vi-VN" sz="1500" b="1" i="1" u="none" strike="noStrike" cap="none" normalizeH="0" baseline="0" dirty="0">
                        <a:ln>
                          <a:noFill/>
                        </a:ln>
                        <a:solidFill>
                          <a:srgbClr val="656D78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ource Sans Pro" panose="020B0503030403020204" pitchFamily="34" charset="0"/>
                      </a:endParaRPr>
                    </a:p>
                  </a:txBody>
                  <a:tcPr marL="27235" marR="2723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90264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1" grpId="0"/>
      <p:bldP spid="3586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6">
            <a:extLst>
              <a:ext uri="{FF2B5EF4-FFF2-40B4-BE49-F238E27FC236}">
                <a16:creationId xmlns:a16="http://schemas.microsoft.com/office/drawing/2014/main" id="{C4FC916F-2DAD-4155-9FB3-85B9EBDCF05F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36867" name="Picture 66">
            <a:extLst>
              <a:ext uri="{FF2B5EF4-FFF2-40B4-BE49-F238E27FC236}">
                <a16:creationId xmlns:a16="http://schemas.microsoft.com/office/drawing/2014/main" id="{94F9D2FB-D85E-4CC9-A571-53821238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2178CF6E-0BBF-4A82-8EA5-61C1A27FE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84773"/>
              </p:ext>
            </p:extLst>
          </p:nvPr>
        </p:nvGraphicFramePr>
        <p:xfrm>
          <a:off x="944563" y="2071688"/>
          <a:ext cx="10307637" cy="2380878"/>
        </p:xfrm>
        <a:graphic>
          <a:graphicData uri="http://schemas.openxmlformats.org/drawingml/2006/table">
            <a:tbl>
              <a:tblPr/>
              <a:tblGrid>
                <a:gridCol w="2160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0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5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6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1539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vi-VN" sz="2200" b="1" i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TÀI SẢN CỐ ĐỊNH</a:t>
                      </a:r>
                    </a:p>
                  </a:txBody>
                  <a:tcPr marL="107400" marR="107400" marT="51128" marB="5112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352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500" b="1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Tên </a:t>
                      </a: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500" b="1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Chi </a:t>
                      </a:r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tiết</a:t>
                      </a:r>
                      <a:endParaRPr lang="vi-VN" sz="15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Số</a:t>
                      </a:r>
                      <a:r>
                        <a:rPr lang="vi-VN" sz="1500" b="1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lượng</a:t>
                      </a:r>
                      <a:endParaRPr lang="vi-VN" sz="15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500" b="1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Đơn </a:t>
                      </a:r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giá</a:t>
                      </a:r>
                      <a:endParaRPr lang="vi-VN" sz="15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Tổng</a:t>
                      </a:r>
                      <a:endParaRPr lang="vi-VN" sz="15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747">
                <a:tc>
                  <a:txBody>
                    <a:bodyPr/>
                    <a:lstStyle/>
                    <a:p>
                      <a:pPr rtl="0" fontAlgn="t"/>
                      <a:r>
                        <a:rPr lang="vi-VN" sz="1300" b="0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Thiết</a:t>
                      </a:r>
                      <a:r>
                        <a:rPr lang="vi-VN" sz="13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300" b="0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bị</a:t>
                      </a:r>
                      <a:r>
                        <a:rPr lang="vi-VN" sz="13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300" b="0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đóng</a:t>
                      </a:r>
                      <a:r>
                        <a:rPr lang="vi-VN" sz="13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300" b="0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gói</a:t>
                      </a:r>
                      <a:endParaRPr lang="vi-VN" sz="1300" b="0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vi-VN" sz="13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Dây chuyền đóng gói bao bì ( nhỏ ) - Depalet</a:t>
                      </a: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3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1</a:t>
                      </a: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3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76.000.000 ₫</a:t>
                      </a: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3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76.000.000 ₫</a:t>
                      </a: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747">
                <a:tc>
                  <a:txBody>
                    <a:bodyPr/>
                    <a:lstStyle/>
                    <a:p>
                      <a:pPr rtl="0" fontAlgn="t"/>
                      <a:r>
                        <a:rPr lang="vi-VN" sz="1300" b="0" i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Thiết bị đóng gói</a:t>
                      </a: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vi-VN" sz="13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Dây chuyền đóng gói vỏ kẹo ( nhỏ ) – DP20</a:t>
                      </a: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3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1</a:t>
                      </a: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3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81.000.000 ₫</a:t>
                      </a: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3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81.000.000 ₫</a:t>
                      </a:r>
                    </a:p>
                  </a:txBody>
                  <a:tcPr marL="26850" marR="268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493"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500" b="1" i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Tổng</a:t>
                      </a:r>
                      <a:r>
                        <a:rPr lang="vi-VN" sz="1500" b="1" i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 </a:t>
                      </a:r>
                      <a:r>
                        <a:rPr lang="vi-VN" sz="1500" b="1" i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cộn</a:t>
                      </a:r>
                      <a:r>
                        <a:rPr lang="vi-VN" sz="2000" b="1" i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g</a:t>
                      </a:r>
                      <a:endParaRPr lang="vi-VN" sz="20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ource Sans Pro "/>
                      </a:endParaRPr>
                    </a:p>
                  </a:txBody>
                  <a:tcPr marL="26850" marR="2685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500" b="1" i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157.000.000 ₫</a:t>
                      </a:r>
                    </a:p>
                  </a:txBody>
                  <a:tcPr marL="26850" marR="2685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vi-VN" sz="1500" b="1" i="1" u="non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Khấu</a:t>
                      </a:r>
                      <a:r>
                        <a:rPr lang="vi-VN" sz="1500" b="1" i="1" u="non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 hao </a:t>
                      </a:r>
                      <a:r>
                        <a:rPr lang="vi-VN" sz="1500" b="1" i="1" u="non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hàng</a:t>
                      </a:r>
                      <a:r>
                        <a:rPr lang="vi-VN" sz="1500" b="1" i="1" u="non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 năm </a:t>
                      </a:r>
                    </a:p>
                    <a:p>
                      <a:pPr algn="ctr" rtl="0" fontAlgn="ctr"/>
                      <a:r>
                        <a:rPr lang="vi-VN" sz="1500" b="1" i="1" u="non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( 10 năm )</a:t>
                      </a:r>
                    </a:p>
                  </a:txBody>
                  <a:tcPr marL="107400" marR="107400" marT="51128" marB="51128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500" b="1" i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15.700.000</a:t>
                      </a:r>
                      <a:r>
                        <a:rPr lang="vi-VN" sz="1500" b="1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₫</a:t>
                      </a:r>
                    </a:p>
                  </a:txBody>
                  <a:tcPr marL="26850" marR="2685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6">
            <a:extLst>
              <a:ext uri="{FF2B5EF4-FFF2-40B4-BE49-F238E27FC236}">
                <a16:creationId xmlns:a16="http://schemas.microsoft.com/office/drawing/2014/main" id="{D1B554D4-F718-4E32-B2ED-F31FF157FA23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37891" name="Picture 66">
            <a:extLst>
              <a:ext uri="{FF2B5EF4-FFF2-40B4-BE49-F238E27FC236}">
                <a16:creationId xmlns:a16="http://schemas.microsoft.com/office/drawing/2014/main" id="{75E8769C-6637-4C01-8CA7-25A46CBBA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AE410B16-444A-4D78-8185-1559C096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025" y="2165350"/>
            <a:ext cx="4016375" cy="252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Hình ảnh 10" descr="Ảnh có chứa bàn, lớn, thuyền&#10;&#10;Mô tả được tạo tự động">
            <a:extLst>
              <a:ext uri="{FF2B5EF4-FFF2-40B4-BE49-F238E27FC236}">
                <a16:creationId xmlns:a16="http://schemas.microsoft.com/office/drawing/2014/main" id="{806B0628-0484-4A5D-AAB0-ABAC98EF0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2165350"/>
            <a:ext cx="6238875" cy="252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894" name="TextBox 86">
            <a:extLst>
              <a:ext uri="{FF2B5EF4-FFF2-40B4-BE49-F238E27FC236}">
                <a16:creationId xmlns:a16="http://schemas.microsoft.com/office/drawing/2014/main" id="{4E49B337-DE1A-407D-8A3C-FF2E905CF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4970463"/>
            <a:ext cx="455295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vi-VN" altLang="vi-VN" sz="2000" b="1" i="1">
                <a:latin typeface="Source Sans Pro "/>
                <a:cs typeface="Roboto Black" pitchFamily="2" charset="0"/>
              </a:rPr>
              <a:t>Dây chuyền đóng gói bao bì ( nhỏ )</a:t>
            </a:r>
            <a:endParaRPr lang="en-AU" altLang="vi-VN" sz="2000" b="1" i="1">
              <a:latin typeface="Source Sans Pro "/>
              <a:cs typeface="Roboto Black" pitchFamily="2" charset="0"/>
            </a:endParaRPr>
          </a:p>
        </p:txBody>
      </p:sp>
      <p:sp>
        <p:nvSpPr>
          <p:cNvPr id="37895" name="TextBox 86">
            <a:extLst>
              <a:ext uri="{FF2B5EF4-FFF2-40B4-BE49-F238E27FC236}">
                <a16:creationId xmlns:a16="http://schemas.microsoft.com/office/drawing/2014/main" id="{FAC4A319-3913-4445-8134-C90792F91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5" y="4970463"/>
            <a:ext cx="46640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vi-VN" altLang="vi-VN" sz="2000" b="1" i="1">
                <a:latin typeface="Source Sans Pro "/>
                <a:cs typeface="Roboto Black" pitchFamily="2" charset="0"/>
              </a:rPr>
              <a:t>Dây chuyền đóng gói vỏ kẹo ( nhỏ )</a:t>
            </a:r>
            <a:endParaRPr lang="en-AU" altLang="vi-VN" sz="2000" b="1" i="1">
              <a:latin typeface="Source Sans Pro "/>
              <a:cs typeface="Roboto Black" pitchFamily="2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/>
      <p:bldP spid="378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6">
            <a:extLst>
              <a:ext uri="{FF2B5EF4-FFF2-40B4-BE49-F238E27FC236}">
                <a16:creationId xmlns:a16="http://schemas.microsoft.com/office/drawing/2014/main" id="{A663B877-32BA-41C2-94C8-9D500FC7BCB5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38915" name="Picture 66">
            <a:extLst>
              <a:ext uri="{FF2B5EF4-FFF2-40B4-BE49-F238E27FC236}">
                <a16:creationId xmlns:a16="http://schemas.microsoft.com/office/drawing/2014/main" id="{293802F3-C29D-4A42-9791-CB6F42F0A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0C17DD1E-5E4A-4404-B641-43B6D9DCCF08}"/>
              </a:ext>
            </a:extLst>
          </p:cNvPr>
          <p:cNvGraphicFramePr>
            <a:graphicFrameLocks noGrp="1"/>
          </p:cNvGraphicFramePr>
          <p:nvPr/>
        </p:nvGraphicFramePr>
        <p:xfrm>
          <a:off x="1978025" y="1924050"/>
          <a:ext cx="8235950" cy="3009898"/>
        </p:xfrm>
        <a:graphic>
          <a:graphicData uri="http://schemas.openxmlformats.org/drawingml/2006/table">
            <a:tbl>
              <a:tblPr/>
              <a:tblGrid>
                <a:gridCol w="66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9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9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8215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VỐN ĐẦU TƯ BAN ĐẦU </a:t>
                      </a:r>
                      <a:endParaRPr lang="vi-VN" sz="1800" b="1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ource Sans Pro 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18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STT</a:t>
                      </a:r>
                      <a:endParaRPr lang="vi-VN" sz="14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2860" marR="228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1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Tên</a:t>
                      </a:r>
                    </a:p>
                  </a:txBody>
                  <a:tcPr marL="22860" marR="228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1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Số</a:t>
                      </a:r>
                      <a:r>
                        <a:rPr lang="vi-VN" sz="1400" b="1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vi-VN" sz="1400" b="1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vốn</a:t>
                      </a:r>
                      <a:endParaRPr lang="vi-VN" sz="14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2860" marR="228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187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1</a:t>
                      </a:r>
                    </a:p>
                  </a:txBody>
                  <a:tcPr marL="22860" marR="228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Huỳnh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Hữu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Lợi</a:t>
                      </a:r>
                      <a:endParaRPr lang="vi-VN" sz="1400" b="0" i="1" kern="12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+mn-ea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100.000.000 ₫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187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2</a:t>
                      </a:r>
                    </a:p>
                  </a:txBody>
                  <a:tcPr marL="22860" marR="228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Đoàn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Quốc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Dũng</a:t>
                      </a:r>
                      <a:endParaRPr lang="vi-VN" sz="1400" b="0" i="1" kern="12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+mn-ea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100.000.000 ₫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187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3</a:t>
                      </a:r>
                    </a:p>
                  </a:txBody>
                  <a:tcPr marL="22860" marR="228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Trần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Bình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Nguyên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100.000.000 ₫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187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4</a:t>
                      </a:r>
                    </a:p>
                  </a:txBody>
                  <a:tcPr marL="22860" marR="228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Trần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Quang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Chánh</a:t>
                      </a:r>
                      <a:endParaRPr lang="vi-VN" sz="1400" b="0" i="1" kern="12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+mn-ea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100.000.000 ₫</a:t>
                      </a:r>
                      <a:endParaRPr kumimoji="0" lang="vi-V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187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5</a:t>
                      </a:r>
                    </a:p>
                  </a:txBody>
                  <a:tcPr marL="22860" marR="228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Đỗ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Ngọc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Thanh Tâm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100.000.000 ₫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187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6</a:t>
                      </a:r>
                    </a:p>
                  </a:txBody>
                  <a:tcPr marL="22860" marR="228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Nguyễn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Thành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Nhân 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100.000.000 ₫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037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vi-VN" sz="1600" b="1" i="1" u="non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Tổng</a:t>
                      </a:r>
                      <a:r>
                        <a:rPr lang="vi-VN" sz="1600" b="1" i="1" u="non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 </a:t>
                      </a:r>
                      <a:r>
                        <a:rPr lang="vi-VN" sz="1600" b="1" i="1" u="none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cộng</a:t>
                      </a:r>
                      <a:r>
                        <a:rPr lang="vi-VN" sz="1600" b="1" i="1" u="non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 </a:t>
                      </a: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vi-VN" sz="1400" b="1" i="1" dirty="0">
                        <a:solidFill>
                          <a:srgbClr val="43434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ource Sans Pro "/>
                      </a:endParaRPr>
                    </a:p>
                  </a:txBody>
                  <a:tcPr marL="22860" marR="22860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2400" b="1" i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  <a:ea typeface="+mn-ea"/>
                          <a:cs typeface="Times New Roman" panose="02020603050405020304" pitchFamily="18" charset="0"/>
                        </a:rPr>
                        <a:t>600.000.000 ₫</a:t>
                      </a:r>
                      <a:endParaRPr lang="vi-VN" sz="2400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ource Sans Pro 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B263084-9DE4-4A18-B6CD-1417F7F0A707}"/>
              </a:ext>
            </a:extLst>
          </p:cNvPr>
          <p:cNvGrpSpPr>
            <a:grpSpLocks/>
          </p:cNvGrpSpPr>
          <p:nvPr/>
        </p:nvGrpSpPr>
        <p:grpSpPr bwMode="auto">
          <a:xfrm>
            <a:off x="1338263" y="1539875"/>
            <a:ext cx="2330450" cy="2674938"/>
            <a:chOff x="712413" y="1867390"/>
            <a:chExt cx="2330529" cy="267384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18F7598-074C-488A-B0F3-CC1BB9F73F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2413" y="1867390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83B9ABD-9C21-4B77-B872-2D93F2BC3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768" y="1884846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ACE05B-154C-4F60-9F2E-B04C3C3E6A82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2771775"/>
            <a:ext cx="2330450" cy="2674938"/>
            <a:chOff x="3509971" y="1867390"/>
            <a:chExt cx="2330529" cy="267384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CE1661E-6688-457E-8477-2DE23869C6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09971" y="1867390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EEB1865-2275-47DC-8A56-B893C3BEC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326" y="1884846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20C6FB-C679-448A-97D0-E60652DB546E}"/>
              </a:ext>
            </a:extLst>
          </p:cNvPr>
          <p:cNvGrpSpPr>
            <a:grpSpLocks/>
          </p:cNvGrpSpPr>
          <p:nvPr/>
        </p:nvGrpSpPr>
        <p:grpSpPr bwMode="auto">
          <a:xfrm>
            <a:off x="8372475" y="1539875"/>
            <a:ext cx="2330450" cy="2674938"/>
            <a:chOff x="6307529" y="1867390"/>
            <a:chExt cx="2330529" cy="267384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0354F14-4B1A-44E3-BD7D-F6B3B22EB5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7529" y="1867390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217791B-6302-4D77-970B-B195FB169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884" y="1884846"/>
              <a:ext cx="2197174" cy="2656390"/>
            </a:xfrm>
            <a:custGeom>
              <a:avLst/>
              <a:gdLst>
                <a:gd name="T0" fmla="*/ 104 w 382"/>
                <a:gd name="T1" fmla="*/ 41 h 461"/>
                <a:gd name="T2" fmla="*/ 371 w 382"/>
                <a:gd name="T3" fmla="*/ 225 h 461"/>
                <a:gd name="T4" fmla="*/ 87 w 382"/>
                <a:gd name="T5" fmla="*/ 400 h 461"/>
                <a:gd name="T6" fmla="*/ 104 w 382"/>
                <a:gd name="T7" fmla="*/ 41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461">
                  <a:moveTo>
                    <a:pt x="104" y="41"/>
                  </a:moveTo>
                  <a:cubicBezTo>
                    <a:pt x="142" y="0"/>
                    <a:pt x="361" y="134"/>
                    <a:pt x="371" y="225"/>
                  </a:cubicBezTo>
                  <a:cubicBezTo>
                    <a:pt x="382" y="316"/>
                    <a:pt x="153" y="461"/>
                    <a:pt x="87" y="400"/>
                  </a:cubicBezTo>
                  <a:cubicBezTo>
                    <a:pt x="30" y="346"/>
                    <a:pt x="0" y="155"/>
                    <a:pt x="104" y="41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CE54D1-50B5-4AA2-9A59-F5011BE46AD1}"/>
              </a:ext>
            </a:extLst>
          </p:cNvPr>
          <p:cNvCxnSpPr/>
          <p:nvPr/>
        </p:nvCxnSpPr>
        <p:spPr>
          <a:xfrm>
            <a:off x="598488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296987-85E5-49E0-B2D4-88983FF7ECCD}"/>
              </a:ext>
            </a:extLst>
          </p:cNvPr>
          <p:cNvGrpSpPr>
            <a:grpSpLocks/>
          </p:cNvGrpSpPr>
          <p:nvPr/>
        </p:nvGrpSpPr>
        <p:grpSpPr bwMode="auto">
          <a:xfrm>
            <a:off x="7621588" y="4154488"/>
            <a:ext cx="3875087" cy="744537"/>
            <a:chOff x="5712226" y="4470672"/>
            <a:chExt cx="3875431" cy="743317"/>
          </a:xfrm>
        </p:grpSpPr>
        <p:sp>
          <p:nvSpPr>
            <p:cNvPr id="12307" name="TextBox 38">
              <a:extLst>
                <a:ext uri="{FF2B5EF4-FFF2-40B4-BE49-F238E27FC236}">
                  <a16:creationId xmlns:a16="http://schemas.microsoft.com/office/drawing/2014/main" id="{0DE04E12-AA07-407A-A471-CD0348C063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2226" y="4470672"/>
              <a:ext cx="3875431" cy="399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AU" altLang="vi-VN" sz="2000" b="1">
                  <a:latin typeface="Source Sans Pro" panose="020B0503030403020204" pitchFamily="34" charset="0"/>
                  <a:cs typeface="Roboto Black" pitchFamily="2" charset="0"/>
                </a:rPr>
                <a:t>ĐỖ  NGỌC THANH TÂM – SP09021</a:t>
              </a:r>
            </a:p>
          </p:txBody>
        </p:sp>
        <p:sp>
          <p:nvSpPr>
            <p:cNvPr id="17428" name="TextBox 39">
              <a:extLst>
                <a:ext uri="{FF2B5EF4-FFF2-40B4-BE49-F238E27FC236}">
                  <a16:creationId xmlns:a16="http://schemas.microsoft.com/office/drawing/2014/main" id="{D58FABCA-B33D-4903-920B-A2E7900FB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4896" y="4876406"/>
              <a:ext cx="1160565" cy="3375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Thành</a:t>
              </a:r>
              <a:r>
                <a:rPr lang="en-US" altLang="vi-VN" sz="1600" b="1" dirty="0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 </a:t>
              </a: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viên</a:t>
              </a:r>
              <a:endParaRPr lang="en-US" altLang="vi-VN" sz="1600" b="1" dirty="0">
                <a:solidFill>
                  <a:schemeClr val="accent3"/>
                </a:solidFill>
                <a:latin typeface="Source Sans Pro Light" panose="020B0403030403020204" pitchFamily="34" charset="-93"/>
                <a:ea typeface="Montserrat" panose="02000505000000020004" pitchFamily="2" charset="0"/>
                <a:cs typeface="Montserrat" panose="02000505000000020004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074551B-A7AD-4EA5-B060-09644FCF36D3}"/>
              </a:ext>
            </a:extLst>
          </p:cNvPr>
          <p:cNvGrpSpPr>
            <a:grpSpLocks/>
          </p:cNvGrpSpPr>
          <p:nvPr/>
        </p:nvGrpSpPr>
        <p:grpSpPr bwMode="auto">
          <a:xfrm>
            <a:off x="4246563" y="5578475"/>
            <a:ext cx="3478212" cy="688975"/>
            <a:chOff x="2994608" y="4528181"/>
            <a:chExt cx="3478303" cy="688860"/>
          </a:xfrm>
        </p:grpSpPr>
        <p:sp>
          <p:nvSpPr>
            <p:cNvPr id="12305" name="TextBox 45">
              <a:extLst>
                <a:ext uri="{FF2B5EF4-FFF2-40B4-BE49-F238E27FC236}">
                  <a16:creationId xmlns:a16="http://schemas.microsoft.com/office/drawing/2014/main" id="{BC0D04A1-4653-4916-B18A-8D0B97F7E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4608" y="4528181"/>
              <a:ext cx="3478303" cy="399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vi-VN" sz="2000" b="1">
                  <a:latin typeface="Source Sans Pro" panose="020B0503030403020204" pitchFamily="34" charset="0"/>
                  <a:cs typeface="Roboto Black" pitchFamily="2" charset="0"/>
                </a:rPr>
                <a:t>ĐOÀN QUỐC DŨNG – PS08542</a:t>
              </a:r>
              <a:endParaRPr lang="en-AU" altLang="vi-VN" sz="2000" b="1">
                <a:latin typeface="Source Sans Pro" panose="020B0503030403020204" pitchFamily="34" charset="0"/>
                <a:cs typeface="Roboto Black" pitchFamily="2" charset="0"/>
              </a:endParaRPr>
            </a:p>
          </p:txBody>
        </p:sp>
        <p:sp>
          <p:nvSpPr>
            <p:cNvPr id="17426" name="TextBox 46">
              <a:extLst>
                <a:ext uri="{FF2B5EF4-FFF2-40B4-BE49-F238E27FC236}">
                  <a16:creationId xmlns:a16="http://schemas.microsoft.com/office/drawing/2014/main" id="{FC867B88-BD67-45B9-9056-8E8C296860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3513" y="4878960"/>
              <a:ext cx="1160492" cy="3380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Thành</a:t>
              </a:r>
              <a:r>
                <a:rPr lang="en-US" altLang="vi-VN" sz="1600" b="1" dirty="0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 </a:t>
              </a: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viên</a:t>
              </a:r>
              <a:endParaRPr lang="en-US" altLang="vi-VN" sz="1600" b="1" dirty="0">
                <a:solidFill>
                  <a:schemeClr val="accent3"/>
                </a:solidFill>
                <a:latin typeface="Source Sans Pro Light" panose="020B0403030403020204" pitchFamily="34" charset="-93"/>
                <a:ea typeface="Montserrat" panose="02000505000000020004" pitchFamily="2" charset="0"/>
                <a:cs typeface="Montserrat" panose="02000505000000020004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B8D8E7-6CF9-4A6B-AA0C-D02B71FCCC05}"/>
              </a:ext>
            </a:extLst>
          </p:cNvPr>
          <p:cNvGrpSpPr>
            <a:grpSpLocks/>
          </p:cNvGrpSpPr>
          <p:nvPr/>
        </p:nvGrpSpPr>
        <p:grpSpPr bwMode="auto">
          <a:xfrm>
            <a:off x="538163" y="4221163"/>
            <a:ext cx="3895725" cy="669925"/>
            <a:chOff x="111896" y="5004865"/>
            <a:chExt cx="3896176" cy="668954"/>
          </a:xfrm>
        </p:grpSpPr>
        <p:sp>
          <p:nvSpPr>
            <p:cNvPr id="12303" name="TextBox 52">
              <a:extLst>
                <a:ext uri="{FF2B5EF4-FFF2-40B4-BE49-F238E27FC236}">
                  <a16:creationId xmlns:a16="http://schemas.microsoft.com/office/drawing/2014/main" id="{C596E77B-C04F-4A8F-92AA-BA3853922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896" y="5004865"/>
              <a:ext cx="3896176" cy="399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AU" altLang="vi-VN" sz="2000" b="1">
                  <a:latin typeface="Source Sans Pro" panose="020B0503030403020204" pitchFamily="34" charset="0"/>
                  <a:cs typeface="Roboto Black" pitchFamily="2" charset="0"/>
                </a:rPr>
                <a:t>NGUYỄN THÀNH NHÂN – PS09093</a:t>
              </a:r>
            </a:p>
          </p:txBody>
        </p:sp>
        <p:sp>
          <p:nvSpPr>
            <p:cNvPr id="17424" name="TextBox 53">
              <a:extLst>
                <a:ext uri="{FF2B5EF4-FFF2-40B4-BE49-F238E27FC236}">
                  <a16:creationId xmlns:a16="http://schemas.microsoft.com/office/drawing/2014/main" id="{2C11E104-4EFB-419C-9B23-004F2B390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8891" y="5336171"/>
              <a:ext cx="1162185" cy="337648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Thành</a:t>
              </a:r>
              <a:r>
                <a:rPr lang="en-US" altLang="vi-VN" sz="1600" b="1" dirty="0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 </a:t>
              </a:r>
              <a:r>
                <a:rPr lang="en-US" altLang="vi-VN" sz="1600" b="1" dirty="0" err="1">
                  <a:solidFill>
                    <a:schemeClr val="accent3"/>
                  </a:solidFill>
                  <a:latin typeface="Source Sans Pro Light" panose="020B0403030403020204" pitchFamily="34" charset="-93"/>
                  <a:ea typeface="Montserrat" panose="02000505000000020004" pitchFamily="2" charset="0"/>
                  <a:cs typeface="Montserrat" panose="02000505000000020004" pitchFamily="2" charset="0"/>
                </a:rPr>
                <a:t>viên</a:t>
              </a:r>
              <a:endParaRPr lang="en-US" altLang="vi-VN" sz="1600" b="1" dirty="0">
                <a:solidFill>
                  <a:schemeClr val="accent3"/>
                </a:solidFill>
                <a:latin typeface="Source Sans Pro Light" panose="020B0403030403020204" pitchFamily="34" charset="-93"/>
                <a:ea typeface="Montserrat" panose="02000505000000020004" pitchFamily="2" charset="0"/>
                <a:cs typeface="Montserrat" panose="02000505000000020004" pitchFamily="2" charset="0"/>
              </a:endParaRPr>
            </a:p>
          </p:txBody>
        </p:sp>
      </p:grp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4D3CAD6-3446-4696-8C65-DCFD2C9DEB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27" b="2827"/>
          <a:stretch>
            <a:fillRect/>
          </a:stretch>
        </p:blipFill>
        <p:spPr>
          <a:xfrm>
            <a:off x="5022483" y="3229584"/>
            <a:ext cx="1936750" cy="1830388"/>
          </a:xfrm>
          <a:custGeom>
            <a:avLst/>
            <a:gdLst>
              <a:gd name="T0" fmla="*/ 442021 w 2825194"/>
              <a:gd name="T1" fmla="*/ 7 h 2669525"/>
              <a:gd name="T2" fmla="*/ 799280 w 2825194"/>
              <a:gd name="T3" fmla="*/ 91535 h 2669525"/>
              <a:gd name="T4" fmla="*/ 479297 w 2825194"/>
              <a:gd name="T5" fmla="*/ 859776 h 2669525"/>
              <a:gd name="T6" fmla="*/ 7065 w 2825194"/>
              <a:gd name="T7" fmla="*/ 205348 h 2669525"/>
              <a:gd name="T8" fmla="*/ 442021 w 2825194"/>
              <a:gd name="T9" fmla="*/ 7 h 26695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25194" h="2669525">
                <a:moveTo>
                  <a:pt x="1371374" y="20"/>
                </a:moveTo>
                <a:cubicBezTo>
                  <a:pt x="1753224" y="-1531"/>
                  <a:pt x="2152526" y="85333"/>
                  <a:pt x="2479772" y="283879"/>
                </a:cubicBezTo>
                <a:cubicBezTo>
                  <a:pt x="3416479" y="853445"/>
                  <a:pt x="2231585" y="2538077"/>
                  <a:pt x="1487024" y="2666430"/>
                </a:cubicBezTo>
                <a:cubicBezTo>
                  <a:pt x="1046691" y="2746650"/>
                  <a:pt x="-178233" y="1246526"/>
                  <a:pt x="21918" y="636849"/>
                </a:cubicBezTo>
                <a:cubicBezTo>
                  <a:pt x="147012" y="250788"/>
                  <a:pt x="734956" y="2605"/>
                  <a:pt x="1371374" y="2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</p:spPr>
      </p:pic>
      <p:pic>
        <p:nvPicPr>
          <p:cNvPr id="12298" name="Picture 34">
            <a:extLst>
              <a:ext uri="{FF2B5EF4-FFF2-40B4-BE49-F238E27FC236}">
                <a16:creationId xmlns:a16="http://schemas.microsoft.com/office/drawing/2014/main" id="{2B185810-E128-4F36-A565-9FBC15FD1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hỗ dành sẵn cho Hình ảnh 4" descr="Ảnh có chứa người, trong nhà, trẻ, mỉm cười&#10;&#10;Mô tả được tạo tự động">
            <a:extLst>
              <a:ext uri="{FF2B5EF4-FFF2-40B4-BE49-F238E27FC236}">
                <a16:creationId xmlns:a16="http://schemas.microsoft.com/office/drawing/2014/main" id="{6A43AA6E-4961-4927-B914-97C826C235F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14528" b="14528"/>
          <a:stretch>
            <a:fillRect/>
          </a:stretch>
        </p:blipFill>
        <p:spPr>
          <a:xfrm>
            <a:off x="8585578" y="1996647"/>
            <a:ext cx="1937693" cy="1830926"/>
          </a:xfrm>
        </p:spPr>
      </p:pic>
      <p:pic>
        <p:nvPicPr>
          <p:cNvPr id="17" name="Chỗ dành sẵn cho Hình ảnh 16" descr="Ảnh có chứa người, quần áo, áo sơ mi, trẻ&#10;&#10;Mô tả được tạo tự động">
            <a:extLst>
              <a:ext uri="{FF2B5EF4-FFF2-40B4-BE49-F238E27FC236}">
                <a16:creationId xmlns:a16="http://schemas.microsoft.com/office/drawing/2014/main" id="{C37B5D15-1C11-4D9C-9F44-54E0794684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t="27331" b="27331"/>
          <a:stretch>
            <a:fillRect/>
          </a:stretch>
        </p:blipFill>
        <p:spPr>
          <a:xfrm>
            <a:off x="1517424" y="1996647"/>
            <a:ext cx="1937693" cy="1830926"/>
          </a:xfrm>
        </p:spPr>
      </p:pic>
      <p:sp>
        <p:nvSpPr>
          <p:cNvPr id="34" name="TextBox 26">
            <a:extLst>
              <a:ext uri="{FF2B5EF4-FFF2-40B4-BE49-F238E27FC236}">
                <a16:creationId xmlns:a16="http://schemas.microsoft.com/office/drawing/2014/main" id="{C186077A-F7C1-43D1-9DCB-5B9F0EC57489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F942989F-C449-41D7-B56F-FB63523CA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3" y="814388"/>
            <a:ext cx="22526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vi-VN" sz="3600">
                <a:latin typeface="Source Sans Pro Light" panose="020B0403030403020204" pitchFamily="34" charset="0"/>
              </a:rPr>
              <a:t>Thành viên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6">
            <a:extLst>
              <a:ext uri="{FF2B5EF4-FFF2-40B4-BE49-F238E27FC236}">
                <a16:creationId xmlns:a16="http://schemas.microsoft.com/office/drawing/2014/main" id="{054FCA23-207D-4416-ABD8-78B0FE1C9B48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39939" name="Picture 66">
            <a:extLst>
              <a:ext uri="{FF2B5EF4-FFF2-40B4-BE49-F238E27FC236}">
                <a16:creationId xmlns:a16="http://schemas.microsoft.com/office/drawing/2014/main" id="{C1BCC90F-6663-42F1-BF9C-F2F4A48B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2FDBF854-59EC-47E5-9A69-E3D201ADB9D9}"/>
              </a:ext>
            </a:extLst>
          </p:cNvPr>
          <p:cNvGraphicFramePr>
            <a:graphicFrameLocks noGrp="1"/>
          </p:cNvGraphicFramePr>
          <p:nvPr/>
        </p:nvGraphicFramePr>
        <p:xfrm>
          <a:off x="1978025" y="1785938"/>
          <a:ext cx="8235950" cy="3284538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:a16="http://schemas.microsoft.com/office/drawing/2014/main" val="992796784"/>
                    </a:ext>
                  </a:extLst>
                </a:gridCol>
                <a:gridCol w="3660775">
                  <a:extLst>
                    <a:ext uri="{9D8B030D-6E8A-4147-A177-3AD203B41FA5}">
                      <a16:colId xmlns:a16="http://schemas.microsoft.com/office/drawing/2014/main" val="3791417143"/>
                    </a:ext>
                  </a:extLst>
                </a:gridCol>
                <a:gridCol w="3908425">
                  <a:extLst>
                    <a:ext uri="{9D8B030D-6E8A-4147-A177-3AD203B41FA5}">
                      <a16:colId xmlns:a16="http://schemas.microsoft.com/office/drawing/2014/main" val="3047454852"/>
                    </a:ext>
                  </a:extLst>
                </a:gridCol>
              </a:tblGrid>
              <a:tr h="488950">
                <a:tc gridSpan="3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vi-V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VỐN LƯU ĐỘNG</a:t>
                      </a:r>
                      <a:endParaRPr kumimoji="0" lang="vi-VN" altLang="vi-VN" sz="1800" b="1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ource Sans Pro" panose="020B0503030403020204" pitchFamily="34" charset="0"/>
                      </a:endParaRPr>
                    </a:p>
                  </a:txBody>
                  <a:tcPr marL="22860" marR="22860" marT="0" marB="0" anchor="ctr" horzOverflow="overflow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9CC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91426"/>
                  </a:ext>
                </a:extLst>
              </a:tr>
              <a:tr h="2794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vi-VN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STT</a:t>
                      </a:r>
                      <a:endParaRPr kumimoji="0" lang="vi-VN" altLang="vi-VN" sz="1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2860" marR="2286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vi-VN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Hạng mục</a:t>
                      </a:r>
                      <a:endParaRPr kumimoji="0" lang="vi-VN" altLang="vi-VN" sz="1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ource Sans Pro" panose="020B0503030403020204" pitchFamily="34" charset="0"/>
                      </a:endParaRPr>
                    </a:p>
                  </a:txBody>
                  <a:tcPr marL="22860" marR="2286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vi-VN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Giá tiền </a:t>
                      </a:r>
                      <a:endParaRPr kumimoji="0" lang="vi-VN" altLang="vi-VN" sz="1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ource Sans Pro" panose="020B0503030403020204" pitchFamily="34" charset="0"/>
                      </a:endParaRPr>
                    </a:p>
                  </a:txBody>
                  <a:tcPr marL="22860" marR="2286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012624"/>
                  </a:ext>
                </a:extLst>
              </a:tr>
              <a:tr h="2794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1</a:t>
                      </a:r>
                    </a:p>
                  </a:txBody>
                  <a:tcPr marL="22860" marR="2286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Tiền điện, nước, cước điện thoại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3.000.000 ₫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457003"/>
                  </a:ext>
                </a:extLst>
              </a:tr>
              <a:tr h="2794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2</a:t>
                      </a:r>
                    </a:p>
                  </a:txBody>
                  <a:tcPr marL="22860" marR="2286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Thuê văn phòng, kho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12.000.000 ₫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484595"/>
                  </a:ext>
                </a:extLst>
              </a:tr>
              <a:tr h="2794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3</a:t>
                      </a:r>
                    </a:p>
                  </a:txBody>
                  <a:tcPr marL="22860" marR="2286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Phí bảo trì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300.000 ₫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52108"/>
                  </a:ext>
                </a:extLst>
              </a:tr>
              <a:tr h="2794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4</a:t>
                      </a:r>
                    </a:p>
                  </a:txBody>
                  <a:tcPr marL="22860" marR="2286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Quảng cáo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2.000.000 ₫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17238"/>
                  </a:ext>
                </a:extLst>
              </a:tr>
              <a:tr h="2794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5</a:t>
                      </a:r>
                    </a:p>
                  </a:txBody>
                  <a:tcPr marL="22860" marR="2286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Lương nhân viên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35.000.000 ₫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9102"/>
                  </a:ext>
                </a:extLst>
              </a:tr>
              <a:tr h="2794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6</a:t>
                      </a:r>
                    </a:p>
                  </a:txBody>
                  <a:tcPr marL="22860" marR="2286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Bảo hiểm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8.225.000 ₫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108053"/>
                  </a:ext>
                </a:extLst>
              </a:tr>
              <a:tr h="2794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7</a:t>
                      </a:r>
                    </a:p>
                  </a:txBody>
                  <a:tcPr marL="22860" marR="2286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Thuê xe tải vận chuyển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Times New Roman" panose="02020603050405020304" pitchFamily="18" charset="0"/>
                        </a:rPr>
                        <a:t>1.000.000 ₫</a:t>
                      </a:r>
                    </a:p>
                  </a:txBody>
                  <a:tcPr marL="28575" marR="28575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84971"/>
                  </a:ext>
                </a:extLst>
              </a:tr>
              <a:tr h="560388"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 panose="020B0503030403020204" pitchFamily="34" charset="0"/>
                        </a:rPr>
                        <a:t>Tổng cộng </a:t>
                      </a:r>
                    </a:p>
                  </a:txBody>
                  <a:tcPr marL="22860" marR="22860" marT="0" marB="0" anchor="ctr" horzOverflow="overflow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9CC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vi-VN" altLang="vi-V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Source Sans Pro "/>
                          <a:cs typeface="Times New Roman" panose="02020603050405020304" pitchFamily="18" charset="0"/>
                        </a:rPr>
                        <a:t>61.525.000 ₫</a:t>
                      </a:r>
                    </a:p>
                  </a:txBody>
                  <a:tcPr marL="28575" marR="28575" marT="0" marB="0" anchor="ctr" horzOverflow="overflow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F5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32587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6">
            <a:extLst>
              <a:ext uri="{FF2B5EF4-FFF2-40B4-BE49-F238E27FC236}">
                <a16:creationId xmlns:a16="http://schemas.microsoft.com/office/drawing/2014/main" id="{0BD90A9D-755E-4DD6-8718-43D6DDF19C38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40963" name="Picture 66">
            <a:extLst>
              <a:ext uri="{FF2B5EF4-FFF2-40B4-BE49-F238E27FC236}">
                <a16:creationId xmlns:a16="http://schemas.microsoft.com/office/drawing/2014/main" id="{C196AA84-A6E3-44B7-B526-285485BE8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Bảng 1">
            <a:extLst>
              <a:ext uri="{FF2B5EF4-FFF2-40B4-BE49-F238E27FC236}">
                <a16:creationId xmlns:a16="http://schemas.microsoft.com/office/drawing/2014/main" id="{EAFA30FE-C4AA-4D5C-B25C-8D1D4D14A64E}"/>
              </a:ext>
            </a:extLst>
          </p:cNvPr>
          <p:cNvGraphicFramePr>
            <a:graphicFrameLocks noGrp="1"/>
          </p:cNvGraphicFramePr>
          <p:nvPr/>
        </p:nvGraphicFramePr>
        <p:xfrm>
          <a:off x="1758950" y="1260475"/>
          <a:ext cx="8672513" cy="4787904"/>
        </p:xfrm>
        <a:graphic>
          <a:graphicData uri="http://schemas.openxmlformats.org/drawingml/2006/table">
            <a:tbl>
              <a:tblPr/>
              <a:tblGrid>
                <a:gridCol w="587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9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8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83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8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6862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vi-VN" sz="1900" b="1" i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DOANH THU DỰ KIẾN THÁNG ĐẦU TIÊN</a:t>
                      </a:r>
                    </a:p>
                  </a:txBody>
                  <a:tcPr marL="85802" marR="85802" marT="42897" marB="428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20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500" b="1" i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STT</a:t>
                      </a:r>
                    </a:p>
                  </a:txBody>
                  <a:tcPr marL="15350" marR="1535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500" b="1" i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Chi </a:t>
                      </a:r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tiết</a:t>
                      </a:r>
                      <a:endParaRPr lang="vi-VN" sz="1500" b="1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ource Sans Pro "/>
                      </a:endParaRP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500" b="1" i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SL </a:t>
                      </a:r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cần</a:t>
                      </a:r>
                      <a:endParaRPr lang="vi-VN" sz="1500" b="1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ource Sans Pro "/>
                      </a:endParaRP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500" b="1" i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Đơn </a:t>
                      </a:r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giá</a:t>
                      </a:r>
                      <a:endParaRPr lang="vi-VN" sz="1500" b="1" i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ource Sans Pro "/>
                      </a:endParaRP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Tổng</a:t>
                      </a:r>
                      <a:r>
                        <a:rPr lang="vi-VN" sz="1500" b="1" i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 </a:t>
                      </a:r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giá</a:t>
                      </a:r>
                      <a:r>
                        <a:rPr lang="vi-VN" sz="1500" b="1" i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 </a:t>
                      </a:r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trị</a:t>
                      </a:r>
                      <a:r>
                        <a:rPr lang="vi-VN" sz="1500" b="1" i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 (</a:t>
                      </a:r>
                      <a:r>
                        <a:rPr lang="vi-VN" sz="1500" b="1" i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đồng</a:t>
                      </a:r>
                      <a:r>
                        <a:rPr lang="vi-VN" sz="1500" b="1" i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</a:rPr>
                        <a:t>)</a:t>
                      </a: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447"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3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1</a:t>
                      </a: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Kẹo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dừa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lá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dứa</a:t>
                      </a:r>
                      <a:endParaRPr lang="vi-VN" sz="1300" i="1" kern="12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+mn-ea"/>
                        <a:cs typeface="+mn-cs"/>
                      </a:endParaRP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420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35.000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14.700.000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30"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3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2</a:t>
                      </a: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Kẹo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dừa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cacao</a:t>
                      </a:r>
                      <a:endParaRPr lang="vi-VN" sz="1300" i="1" kern="12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+mn-ea"/>
                        <a:cs typeface="+mn-cs"/>
                      </a:endParaRP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32.000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3.840.000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430"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3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3</a:t>
                      </a: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Kẹo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dừa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khoai môn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35.000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4.200.000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430"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3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4</a:t>
                      </a: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Kẹo dừa đậu phộng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37.000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11.100.000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430"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3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5</a:t>
                      </a: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Kẹo dừa hạt điều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210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40.000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8.400.000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430"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3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6</a:t>
                      </a: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Kẹo dừa cafe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39.000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5.850.000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430"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3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7</a:t>
                      </a: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Kẹo dừa sầu riêng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600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46.000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27.600.000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430"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sz="13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8</a:t>
                      </a: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Kẹo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dừa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sữa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dứa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3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sầu</a:t>
                      </a: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riêng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480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48.000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23.040.000 đ</a:t>
                      </a:r>
                    </a:p>
                  </a:txBody>
                  <a:tcPr marL="26813" marR="268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430"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6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Tổng</a:t>
                      </a:r>
                      <a:r>
                        <a:rPr lang="vi-VN" sz="16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60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cộng</a:t>
                      </a:r>
                      <a:endParaRPr lang="vi-VN" sz="1600" i="1" kern="12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+mn-ea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vi-V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2400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39.000 đ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98.730.000 đ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8535">
                <a:tc gridSpan="4">
                  <a:txBody>
                    <a:bodyPr/>
                    <a:lstStyle/>
                    <a:p>
                      <a:pPr algn="ctr" rtl="0" fontAlgn="t"/>
                      <a:r>
                        <a:rPr lang="vi-VN" sz="1500" b="1" i="1" dirty="0">
                          <a:solidFill>
                            <a:schemeClr val="bg1"/>
                          </a:solidFill>
                          <a:effectLst/>
                          <a:latin typeface="Source Sans Pro "/>
                        </a:rPr>
                        <a:t>TỔNG CỘNG</a:t>
                      </a:r>
                    </a:p>
                  </a:txBody>
                  <a:tcPr marL="15349" marR="153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vi-VN" sz="16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16358" marR="16358" marT="0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vi-VN" sz="16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16358" marR="1635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2400" b="1" i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ource Sans Pro "/>
                          <a:ea typeface="+mn-ea"/>
                          <a:cs typeface="Times New Roman" panose="02020603050405020304" pitchFamily="18" charset="0"/>
                        </a:rPr>
                        <a:t>93.600.000 đ</a:t>
                      </a:r>
                    </a:p>
                  </a:txBody>
                  <a:tcPr marL="15350" marR="153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6">
            <a:extLst>
              <a:ext uri="{FF2B5EF4-FFF2-40B4-BE49-F238E27FC236}">
                <a16:creationId xmlns:a16="http://schemas.microsoft.com/office/drawing/2014/main" id="{C7AEB558-6470-45A5-94D5-2945A2E84FD2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41987" name="Picture 66">
            <a:extLst>
              <a:ext uri="{FF2B5EF4-FFF2-40B4-BE49-F238E27FC236}">
                <a16:creationId xmlns:a16="http://schemas.microsoft.com/office/drawing/2014/main" id="{814C27A7-050C-4928-9DD3-53E4C937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B5B704B4-1DF1-485F-B7B5-BFAE891BF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082390"/>
              </p:ext>
            </p:extLst>
          </p:nvPr>
        </p:nvGraphicFramePr>
        <p:xfrm>
          <a:off x="722313" y="1058863"/>
          <a:ext cx="10774360" cy="54562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7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0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0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79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0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06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06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506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5066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066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97398">
                <a:tc gridSpan="1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600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KẾ HOẠCH DOANH THU VÀ CHI PHÍ TRƯỚC THUẾ</a:t>
                      </a:r>
                      <a:endParaRPr lang="vi-VN" sz="16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0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>
                          <a:solidFill>
                            <a:schemeClr val="tx1"/>
                          </a:solidFill>
                          <a:effectLst/>
                        </a:rPr>
                        <a:t>CHI PHÍ </a:t>
                      </a:r>
                      <a:endParaRPr lang="vi-VN" sz="10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1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2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3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4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5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6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7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8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9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10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11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/>
                        </a:rPr>
                        <a:t>Tháng</a:t>
                      </a:r>
                      <a:r>
                        <a:rPr lang="vi-VN" sz="1000" b="1" i="1" dirty="0">
                          <a:effectLst/>
                        </a:rPr>
                        <a:t> 12</a:t>
                      </a:r>
                      <a:endParaRPr lang="vi-VN" sz="10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3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Vốn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nhập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sản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phẩm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30.000.000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36.000.000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48.000.000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54.000.000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57.600.000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66.000.000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72.000.000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72.000.000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72.000.000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Chi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phí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bao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bì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đóng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gói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2.400.000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2.800.000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2.800.000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2.800.000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3.200.000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3.600.000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3.840.000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4.400.000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4.800.000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4.800.000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4.800.000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3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Lương nhân viên 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35.000.000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35.000.000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35.000.000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35.000.000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35.000.000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35.000.000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35.000.000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35.000.000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35.000.000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35.000.000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35.000.000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35.000.000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3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Quảng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cáo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2.500.000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3.000.000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3.500.000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3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Bảo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hiểm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8.225.000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8.225.000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8.225.000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8.225.000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8.225.000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8.225.000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8.225.000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8.225.000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8.225.000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8.225.000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8.225.000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8.225.000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3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Thuê văn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phòng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12.000.000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12.000.000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3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Phí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thuê xe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chở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hàng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1.000.000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6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Phí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bảo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trì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300.000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300.000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3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Khấu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hao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thiết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</a:rPr>
                        <a:t>bị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1.308.333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1.308.333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1.308.333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1.308.333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1.308.333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1.308.333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</a:rPr>
                        <a:t>1.308.333 đ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1.308.333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1.308.333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</a:rPr>
                        <a:t>1.308.333 đ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1.308.333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1.308.333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5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Phí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điện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nước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điện</a:t>
                      </a: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sz="800" dirty="0" err="1">
                          <a:solidFill>
                            <a:schemeClr val="tx1"/>
                          </a:solidFill>
                          <a:effectLst/>
                        </a:rPr>
                        <a:t>thoại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2.500.000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3.500.000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4.000.000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4.000.000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4.500.000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4.500.000 ₫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4.500.000 ₫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93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TỔNG CHI PHÍ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94.333.333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101.733.333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109.133.330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109.633.333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109.633.333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116.033.333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122.933.333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127.273.333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</a:rPr>
                        <a:t>136.233.333 đ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143.633.333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</a:rPr>
                        <a:t>143.633.333 đ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143.633.333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25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DOANH THU BÁN HÀNG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93.600.000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112.320.000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123.552.000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129.729.600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136.216.080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143.026.884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150.178.228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157.687.140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165.571.497 đ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173.850.071 đ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effectLst/>
                        </a:rPr>
                        <a:t>182.542.575 đ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>
                          <a:effectLst/>
                        </a:rPr>
                        <a:t>191.669.704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518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LỢI NHUẬN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solidFill>
                            <a:schemeClr val="tx1"/>
                          </a:solidFill>
                          <a:effectLst/>
                        </a:rPr>
                        <a:t>( TRƯỚC THUẾ )</a:t>
                      </a:r>
                      <a:endParaRPr lang="vi-V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-733.333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10.586.667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14.418.667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20.096.267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26.582.747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26.993.551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27.244.895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30.413.806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</a:rPr>
                        <a:t>29.338.163 đ</a:t>
                      </a:r>
                      <a:endParaRPr lang="vi-V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</a:rPr>
                        <a:t>30.216.738 đ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</a:rPr>
                        <a:t>38.909.242 đ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</a:rPr>
                        <a:t>48.036.370 đ</a:t>
                      </a:r>
                      <a:endParaRPr lang="vi-V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735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LỢI NHUẬN</a:t>
                      </a:r>
                      <a:r>
                        <a:rPr lang="vi-VN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vi-VN" sz="8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( NĂM )</a:t>
                      </a:r>
                      <a:endParaRPr lang="vi-VN" sz="10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1" i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64.688.645 đ</a:t>
                      </a:r>
                      <a:endParaRPr lang="vi-VN" sz="1600" b="1" i="1" dirty="0">
                        <a:solidFill>
                          <a:schemeClr val="tx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076" marR="25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6">
            <a:extLst>
              <a:ext uri="{FF2B5EF4-FFF2-40B4-BE49-F238E27FC236}">
                <a16:creationId xmlns:a16="http://schemas.microsoft.com/office/drawing/2014/main" id="{7FD712BC-E41A-4075-B4DC-006EB9FB2B34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43011" name="Picture 66">
            <a:extLst>
              <a:ext uri="{FF2B5EF4-FFF2-40B4-BE49-F238E27FC236}">
                <a16:creationId xmlns:a16="http://schemas.microsoft.com/office/drawing/2014/main" id="{CC2E62C8-FF7D-4CC2-BE0F-7BF10E3EE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F4450EE3-8F50-4387-917E-A851913BDAAB}"/>
              </a:ext>
            </a:extLst>
          </p:cNvPr>
          <p:cNvGraphicFramePr>
            <a:graphicFrameLocks noGrp="1"/>
          </p:cNvGraphicFramePr>
          <p:nvPr/>
        </p:nvGraphicFramePr>
        <p:xfrm>
          <a:off x="419100" y="1027113"/>
          <a:ext cx="11380788" cy="54768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2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2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46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2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99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45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01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552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6114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46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80933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11694">
                <a:tc gridSpan="1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600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LƯU CHUYỂN TIỀN MẶT</a:t>
                      </a:r>
                      <a:endParaRPr lang="vi-VN" sz="1600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06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STT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Hạng</a:t>
                      </a:r>
                      <a:r>
                        <a:rPr lang="vi-VN" sz="10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vi-VN" sz="1000" b="1" i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mục</a:t>
                      </a:r>
                      <a:r>
                        <a:rPr lang="vi-VN" sz="10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vi-VN" sz="10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Tháng</a:t>
                      </a:r>
                      <a:endParaRPr lang="vi-VN" sz="10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63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T1</a:t>
                      </a:r>
                      <a:endParaRPr lang="vi-VN" sz="1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T2</a:t>
                      </a:r>
                      <a:endParaRPr lang="vi-VN" sz="1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T3</a:t>
                      </a:r>
                      <a:endParaRPr lang="vi-VN" sz="1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T4</a:t>
                      </a:r>
                      <a:endParaRPr lang="vi-VN" sz="1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T5</a:t>
                      </a:r>
                      <a:endParaRPr lang="vi-VN" sz="1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T6</a:t>
                      </a:r>
                      <a:endParaRPr lang="vi-VN" sz="1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T7</a:t>
                      </a:r>
                      <a:endParaRPr lang="vi-VN" sz="1000" b="1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T8</a:t>
                      </a:r>
                      <a:endParaRPr lang="vi-VN" sz="10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T9</a:t>
                      </a:r>
                      <a:endParaRPr lang="vi-VN" sz="10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T10</a:t>
                      </a:r>
                      <a:endParaRPr lang="vi-VN" sz="10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T11</a:t>
                      </a:r>
                      <a:endParaRPr lang="vi-VN" sz="10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0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  <a:endParaRPr lang="vi-VN" sz="10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 dirty="0">
                          <a:effectLst/>
                        </a:rPr>
                        <a:t>Doanh thu</a:t>
                      </a:r>
                      <a:endParaRPr lang="vi-VN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93.600.000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112.320.000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123.552.000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129.729.600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136.216.080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143.026.884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150.178.228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157.687.140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165.571.497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173.850.071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182.542.575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191.669.704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2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 dirty="0">
                          <a:effectLst/>
                        </a:rPr>
                        <a:t>Dư </a:t>
                      </a:r>
                      <a:r>
                        <a:rPr lang="vi-VN" sz="900" b="1" i="1" dirty="0" err="1">
                          <a:effectLst/>
                        </a:rPr>
                        <a:t>tiền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mặt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đầu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tháng</a:t>
                      </a:r>
                      <a:endParaRPr lang="vi-VN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369.160.000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362.835.000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367.830.000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383.557.000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404.961.600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426.452.680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454.954.564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479.667.792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502.429.932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526.176.428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557.701.500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597.919.075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 dirty="0">
                          <a:effectLst/>
                        </a:rPr>
                        <a:t>Doanh thu </a:t>
                      </a:r>
                      <a:r>
                        <a:rPr lang="vi-VN" sz="900" b="1" i="1" dirty="0" err="1">
                          <a:effectLst/>
                        </a:rPr>
                        <a:t>tiền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mặt</a:t>
                      </a:r>
                      <a:endParaRPr lang="vi-VN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93.600.000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112.320.000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123.552.000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129.729.600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131.413.590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143.026.884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150.178.228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157.687.140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165.571.497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173.850.071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182.542.575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191.669.704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7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vi-VN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 dirty="0">
                          <a:effectLst/>
                        </a:rPr>
                        <a:t>Chi </a:t>
                      </a:r>
                      <a:r>
                        <a:rPr lang="vi-VN" sz="900" b="1" i="1" dirty="0" err="1">
                          <a:effectLst/>
                        </a:rPr>
                        <a:t>phí</a:t>
                      </a:r>
                      <a:endParaRPr lang="vi-VN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 dirty="0">
                          <a:effectLst/>
                        </a:rPr>
                        <a:t>94.333.333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 dirty="0">
                          <a:effectLst/>
                        </a:rPr>
                        <a:t>101.733.333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 dirty="0">
                          <a:effectLst/>
                        </a:rPr>
                        <a:t>109.133.330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>
                          <a:effectLst/>
                        </a:rPr>
                        <a:t>109.633.333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 dirty="0">
                          <a:effectLst/>
                        </a:rPr>
                        <a:t>109.633.333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 dirty="0">
                          <a:effectLst/>
                        </a:rPr>
                        <a:t>116.033.333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 dirty="0">
                          <a:effectLst/>
                        </a:rPr>
                        <a:t>122.933.333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>
                          <a:effectLst/>
                        </a:rPr>
                        <a:t>127.273.333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>
                          <a:effectLst/>
                        </a:rPr>
                        <a:t>136.233.333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 dirty="0">
                          <a:effectLst/>
                        </a:rPr>
                        <a:t>143.633.333 đ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>
                          <a:effectLst/>
                        </a:rPr>
                        <a:t>143.633.333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i="1">
                          <a:effectLst/>
                        </a:rPr>
                        <a:t>143.633.333 đ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5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 dirty="0">
                          <a:effectLst/>
                        </a:rPr>
                        <a:t>Mua </a:t>
                      </a:r>
                      <a:r>
                        <a:rPr lang="vi-VN" sz="900" b="1" i="1" dirty="0" err="1">
                          <a:effectLst/>
                        </a:rPr>
                        <a:t>sản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phẩm</a:t>
                      </a:r>
                      <a:r>
                        <a:rPr lang="vi-VN" sz="900" b="1" i="1" dirty="0">
                          <a:effectLst/>
                        </a:rPr>
                        <a:t> thô </a:t>
                      </a:r>
                      <a:r>
                        <a:rPr lang="vi-VN" sz="900" b="1" i="1" dirty="0" err="1">
                          <a:effectLst/>
                        </a:rPr>
                        <a:t>tại</a:t>
                      </a:r>
                      <a:r>
                        <a:rPr lang="vi-VN" sz="900" b="1" i="1" dirty="0">
                          <a:effectLst/>
                        </a:rPr>
                        <a:t> cơ </a:t>
                      </a:r>
                      <a:r>
                        <a:rPr lang="vi-VN" sz="900" b="1" i="1" dirty="0" err="1">
                          <a:effectLst/>
                        </a:rPr>
                        <a:t>sở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sản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xuất</a:t>
                      </a:r>
                      <a:endParaRPr lang="vi-VN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30.000.000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36.000.000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42.000.000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42.000.000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42.000.000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48.000.000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54.000.000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57.600.000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66.000.000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72.000.000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72.000.000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72.000.000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5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>
                          <a:effectLst/>
                        </a:rPr>
                        <a:t>Lương </a:t>
                      </a:r>
                      <a:endParaRPr lang="vi-VN" sz="9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35.000.000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35.000.000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35.000.000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35.000.000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35.000.000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35.000.000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35.000.000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35.000.000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35.000.000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35.000.000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35.000.000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35.000.000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5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 dirty="0" err="1">
                          <a:effectLst/>
                        </a:rPr>
                        <a:t>Tiền</a:t>
                      </a:r>
                      <a:r>
                        <a:rPr lang="vi-VN" sz="900" b="1" i="1" dirty="0">
                          <a:effectLst/>
                        </a:rPr>
                        <a:t> thuê </a:t>
                      </a:r>
                      <a:r>
                        <a:rPr lang="vi-VN" sz="900" b="1" i="1" dirty="0" err="1">
                          <a:effectLst/>
                        </a:rPr>
                        <a:t>đất</a:t>
                      </a:r>
                      <a:r>
                        <a:rPr lang="vi-VN" sz="900" b="1" i="1" dirty="0">
                          <a:effectLst/>
                        </a:rPr>
                        <a:t>, </a:t>
                      </a:r>
                      <a:r>
                        <a:rPr lang="vi-VN" sz="900" b="1" i="1" dirty="0" err="1">
                          <a:effectLst/>
                        </a:rPr>
                        <a:t>thiết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bị</a:t>
                      </a:r>
                      <a:r>
                        <a:rPr lang="vi-VN" sz="900" b="1" i="1" dirty="0">
                          <a:effectLst/>
                        </a:rPr>
                        <a:t>...</a:t>
                      </a:r>
                      <a:endParaRPr lang="vi-VN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12.000.000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12.000.000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12.000.000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8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 dirty="0" err="1">
                          <a:effectLst/>
                        </a:rPr>
                        <a:t>Marketing</a:t>
                      </a:r>
                      <a:endParaRPr lang="vi-VN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2.000.000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2.500.000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3.500.000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3.500.000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3.500.000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4.000.000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4.500.000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4.500.000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4.500.000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38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 dirty="0" err="1">
                          <a:effectLst/>
                        </a:rPr>
                        <a:t>Tiền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điện</a:t>
                      </a:r>
                      <a:r>
                        <a:rPr lang="vi-VN" sz="900" b="1" i="1" dirty="0">
                          <a:effectLst/>
                        </a:rPr>
                        <a:t>, </a:t>
                      </a:r>
                      <a:r>
                        <a:rPr lang="vi-VN" sz="900" b="1" i="1" dirty="0" err="1">
                          <a:effectLst/>
                        </a:rPr>
                        <a:t>nước</a:t>
                      </a:r>
                      <a:r>
                        <a:rPr lang="vi-VN" sz="900" b="1" i="1" dirty="0">
                          <a:effectLst/>
                        </a:rPr>
                        <a:t>, </a:t>
                      </a:r>
                      <a:r>
                        <a:rPr lang="vi-VN" sz="900" b="1" i="1" dirty="0" err="1">
                          <a:effectLst/>
                        </a:rPr>
                        <a:t>cước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phí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điện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thoại</a:t>
                      </a:r>
                      <a:endParaRPr lang="vi-VN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2.500.000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3.000.000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3.500.000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3.500.000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3.500.000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3.500.000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3.500.000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4.000.000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4.500.000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4.500.000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4.500.000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4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 dirty="0" err="1">
                          <a:effectLst/>
                        </a:rPr>
                        <a:t>Sửa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chữa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và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bảo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trì</a:t>
                      </a:r>
                      <a:endParaRPr lang="vi-VN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300.000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300.000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38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 dirty="0" err="1">
                          <a:effectLst/>
                        </a:rPr>
                        <a:t>Bảo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hiểm</a:t>
                      </a:r>
                      <a:endParaRPr lang="vi-VN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8.225.000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8.225.000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8.225.000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8.225.000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8.225.000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8.225.000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8.225.000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8.225.000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8.225.000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8.225.000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8.225.000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8.225.000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38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vi-VN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b="1" i="1" dirty="0" err="1">
                          <a:effectLst/>
                        </a:rPr>
                        <a:t>Thiết</a:t>
                      </a:r>
                      <a:r>
                        <a:rPr lang="vi-VN" sz="900" b="1" i="1" dirty="0">
                          <a:effectLst/>
                        </a:rPr>
                        <a:t> </a:t>
                      </a:r>
                      <a:r>
                        <a:rPr lang="vi-VN" sz="900" b="1" i="1" dirty="0" err="1">
                          <a:effectLst/>
                        </a:rPr>
                        <a:t>bị</a:t>
                      </a:r>
                      <a:endParaRPr lang="vi-VN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1.308.333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1.308.333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1.308.333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1.308.333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>
                          <a:effectLst/>
                        </a:rPr>
                        <a:t>1.308.333</a:t>
                      </a:r>
                      <a:endParaRPr lang="vi-VN" sz="9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1.308.333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1.308.333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1.308.333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1.308.333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1.308.333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1.308.333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900" i="1" dirty="0">
                          <a:effectLst/>
                        </a:rPr>
                        <a:t>1.308.333</a:t>
                      </a:r>
                      <a:endParaRPr lang="vi-VN" sz="9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20" marR="63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6">
            <a:extLst>
              <a:ext uri="{FF2B5EF4-FFF2-40B4-BE49-F238E27FC236}">
                <a16:creationId xmlns:a16="http://schemas.microsoft.com/office/drawing/2014/main" id="{009D1F12-6EB5-4F30-9616-58867CDE165E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44035" name="Picture 66">
            <a:extLst>
              <a:ext uri="{FF2B5EF4-FFF2-40B4-BE49-F238E27FC236}">
                <a16:creationId xmlns:a16="http://schemas.microsoft.com/office/drawing/2014/main" id="{C4DEFCF4-57B4-40E6-B1A2-8F2E9D852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1B584021-E57B-4A3B-9084-52F94255C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214438"/>
            <a:ext cx="7612062" cy="7080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ĐỊNH HƯỚNG </a:t>
            </a: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TƯƠNG LAI 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10" name="Rectangle 98">
            <a:extLst>
              <a:ext uri="{FF2B5EF4-FFF2-40B4-BE49-F238E27FC236}">
                <a16:creationId xmlns:a16="http://schemas.microsoft.com/office/drawing/2014/main" id="{59835B78-6A22-4077-A6E6-B5095B141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2468563"/>
            <a:ext cx="5711825" cy="3852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lvl="1" indent="0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vi-VN" altLang="vi-VN" sz="2800" b="1" i="1" dirty="0" err="1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Thành</a:t>
            </a:r>
            <a:r>
              <a:rPr lang="vi-VN" altLang="vi-VN" sz="2800" b="1" i="1" dirty="0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 công: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Công ty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sẽ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chia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tỷ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lệ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%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lợi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nhuận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cao hơn 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Phát triển đa dạng hóa sản phẩm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, </a:t>
            </a: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tăng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khả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năng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nhận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dạng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thương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hiệu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.</a:t>
            </a:r>
            <a:endParaRPr lang="vi-VN" sz="2000" b="1" i="1" dirty="0">
              <a:latin typeface="Source Sans Pro "/>
              <a:ea typeface="Roboto Condensed Light"/>
              <a:cs typeface="Roboto Condensed Light"/>
            </a:endParaRP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Mở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thêm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 chi </a:t>
            </a: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nhánh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bán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hàng</a:t>
            </a:r>
            <a:r>
              <a:rPr lang="en-US" sz="2000" b="1" i="1" dirty="0">
                <a:latin typeface="Source Sans Pro "/>
                <a:ea typeface="Roboto Condensed Light"/>
                <a:cs typeface="Roboto Condensed Light"/>
              </a:rPr>
              <a:t>.</a:t>
            </a:r>
            <a:endParaRPr lang="vi-VN" sz="2000" b="1" i="1" dirty="0">
              <a:latin typeface="Source Sans Pro "/>
              <a:ea typeface="Roboto Condensed Light"/>
              <a:cs typeface="Roboto Condensed Light"/>
            </a:endParaRP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en-US" sz="2000" b="1" i="1" dirty="0" err="1">
                <a:latin typeface="Source Sans Pro "/>
                <a:ea typeface="Roboto Condensed Light"/>
                <a:cs typeface="Roboto Condensed Light"/>
              </a:rPr>
              <a:t>Đ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ầu tư các thiết bị chuyên ngành hiện đại</a:t>
            </a:r>
          </a:p>
          <a:p>
            <a:pPr marL="457200" lvl="1" indent="0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vi-VN" altLang="vi-VN" sz="2000" i="1" dirty="0">
              <a:latin typeface="Source Sans Pro "/>
              <a:ea typeface="Roboto Condensed Light"/>
              <a:cs typeface="Roboto Condensed Light"/>
            </a:endParaRPr>
          </a:p>
        </p:txBody>
      </p:sp>
      <p:pic>
        <p:nvPicPr>
          <p:cNvPr id="44038" name="Hình ảnh 14" descr="Ảnh có chứa vẽ&#10;&#10;Mô tả được tạo tự động">
            <a:extLst>
              <a:ext uri="{FF2B5EF4-FFF2-40B4-BE49-F238E27FC236}">
                <a16:creationId xmlns:a16="http://schemas.microsoft.com/office/drawing/2014/main" id="{99ADDD7B-EB47-4570-AACC-CCD83BA5E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2468563"/>
            <a:ext cx="4367213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6">
            <a:extLst>
              <a:ext uri="{FF2B5EF4-FFF2-40B4-BE49-F238E27FC236}">
                <a16:creationId xmlns:a16="http://schemas.microsoft.com/office/drawing/2014/main" id="{64053AE4-B996-4761-8A23-053BA94FE11E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45059" name="Picture 66">
            <a:extLst>
              <a:ext uri="{FF2B5EF4-FFF2-40B4-BE49-F238E27FC236}">
                <a16:creationId xmlns:a16="http://schemas.microsoft.com/office/drawing/2014/main" id="{A54D6BC0-FD12-4E64-8773-7BFB45A52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B78F8C3B-813F-4BA1-9ECE-E32F4A577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225550"/>
            <a:ext cx="7339012" cy="706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ĐỊNH HƯỚNG </a:t>
            </a: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TƯƠNG LAI 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10" name="Rectangle 98">
            <a:extLst>
              <a:ext uri="{FF2B5EF4-FFF2-40B4-BE49-F238E27FC236}">
                <a16:creationId xmlns:a16="http://schemas.microsoft.com/office/drawing/2014/main" id="{69FD0745-1543-481C-AED9-A9C852979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13" y="2497138"/>
            <a:ext cx="5683250" cy="291623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lvl="1" indent="0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vi-VN" altLang="vi-VN" sz="2800" b="1" i="1" dirty="0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Thua </a:t>
            </a:r>
            <a:r>
              <a:rPr lang="vi-VN" altLang="vi-VN" sz="2800" b="1" i="1" dirty="0" err="1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lỗ</a:t>
            </a:r>
            <a:r>
              <a:rPr lang="vi-VN" altLang="vi-VN" sz="2800" b="1" i="1" dirty="0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 - </a:t>
            </a:r>
            <a:r>
              <a:rPr lang="vi-VN" altLang="vi-VN" sz="2800" b="1" i="1" dirty="0" err="1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Khả</a:t>
            </a:r>
            <a:r>
              <a:rPr lang="vi-VN" altLang="vi-VN" sz="2800" b="1" i="1" dirty="0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 quan:</a:t>
            </a:r>
          </a:p>
          <a:p>
            <a:pPr>
              <a:defRPr/>
            </a:pP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Điều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chỉnh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giá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.</a:t>
            </a:r>
          </a:p>
          <a:p>
            <a:pPr>
              <a:defRPr/>
            </a:pP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Tính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toán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lại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các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chi tiêu.</a:t>
            </a:r>
          </a:p>
          <a:p>
            <a:pPr>
              <a:defRPr/>
            </a:pP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Cắt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giảm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chi tiêu không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hợp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lí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hoặc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không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cần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thiết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.</a:t>
            </a:r>
          </a:p>
          <a:p>
            <a:pPr>
              <a:defRPr/>
            </a:pP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Phát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triển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sản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phẩm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để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cạnh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tranh </a:t>
            </a:r>
          </a:p>
          <a:p>
            <a:pPr marL="457200" lvl="1" indent="0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vi-VN" altLang="vi-VN" sz="2000" i="1" dirty="0">
              <a:latin typeface="Source Sans Pro "/>
              <a:ea typeface="Roboto Condensed Light"/>
              <a:cs typeface="Roboto Condensed Light"/>
            </a:endParaRPr>
          </a:p>
        </p:txBody>
      </p:sp>
      <p:pic>
        <p:nvPicPr>
          <p:cNvPr id="45062" name="Hình ảnh 2" descr="Ảnh có chứa vẽ&#10;&#10;Mô tả được tạo tự động">
            <a:extLst>
              <a:ext uri="{FF2B5EF4-FFF2-40B4-BE49-F238E27FC236}">
                <a16:creationId xmlns:a16="http://schemas.microsoft.com/office/drawing/2014/main" id="{13AC0720-A4AD-4BD2-9746-279A79E3C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801938"/>
            <a:ext cx="3060700" cy="23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6">
            <a:extLst>
              <a:ext uri="{FF2B5EF4-FFF2-40B4-BE49-F238E27FC236}">
                <a16:creationId xmlns:a16="http://schemas.microsoft.com/office/drawing/2014/main" id="{A7AE816B-AC09-4DC9-B2DD-48A110C63FF1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46083" name="Picture 66">
            <a:extLst>
              <a:ext uri="{FF2B5EF4-FFF2-40B4-BE49-F238E27FC236}">
                <a16:creationId xmlns:a16="http://schemas.microsoft.com/office/drawing/2014/main" id="{EB8A1463-53F0-41D0-A70C-3A86FE9E6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7B40172B-4F86-40E6-80F7-36C54A6A9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1225550"/>
            <a:ext cx="7496175" cy="706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ĐỊNH HƯỚNG </a:t>
            </a:r>
            <a:r>
              <a:rPr lang="en-US" altLang="vi-VN" sz="40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TƯƠNG LAI </a:t>
            </a:r>
            <a:r>
              <a:rPr lang="en-US" altLang="vi-VN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10" name="Rectangle 98">
            <a:extLst>
              <a:ext uri="{FF2B5EF4-FFF2-40B4-BE49-F238E27FC236}">
                <a16:creationId xmlns:a16="http://schemas.microsoft.com/office/drawing/2014/main" id="{5C245E8E-724C-4764-9CF0-1BB887D89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775" y="2460625"/>
            <a:ext cx="5243513" cy="306705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lvl="1" indent="0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vi-VN" altLang="vi-VN" sz="2800" b="1" i="1" dirty="0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Thua </a:t>
            </a:r>
            <a:r>
              <a:rPr lang="vi-VN" altLang="vi-VN" sz="2800" b="1" i="1" dirty="0" err="1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lỗ</a:t>
            </a:r>
            <a:r>
              <a:rPr lang="vi-VN" altLang="vi-VN" sz="2800" b="1" i="1" dirty="0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 - Không </a:t>
            </a:r>
            <a:r>
              <a:rPr lang="vi-VN" altLang="vi-VN" sz="2800" b="1" i="1" dirty="0" err="1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khả</a:t>
            </a:r>
            <a:r>
              <a:rPr lang="vi-VN" altLang="vi-VN" sz="2800" b="1" i="1" dirty="0">
                <a:solidFill>
                  <a:schemeClr val="accent3"/>
                </a:solidFill>
                <a:latin typeface="Source Sans Pro "/>
                <a:ea typeface="Roboto Condensed Light"/>
                <a:cs typeface="Roboto Condensed Light"/>
              </a:rPr>
              <a:t> quan:</a:t>
            </a:r>
          </a:p>
          <a:p>
            <a:pPr>
              <a:defRPr/>
            </a:pP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Tiếp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tục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cắt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giảm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mọi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chi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phí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.</a:t>
            </a:r>
          </a:p>
          <a:p>
            <a:pPr>
              <a:defRPr/>
            </a:pP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Bắt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buộc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phải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tạm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dừng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hoạt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động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và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tìm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nguồn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đầu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tư</a:t>
            </a:r>
          </a:p>
          <a:p>
            <a:pPr>
              <a:defRPr/>
            </a:pP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Bắt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buộc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dừng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hẳn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hoạt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động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công ty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và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thực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hiện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chính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sách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điều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lệ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giải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thể</a:t>
            </a:r>
            <a:r>
              <a:rPr lang="vi-VN" sz="2000" b="1" i="1" dirty="0">
                <a:latin typeface="Source Sans Pro "/>
                <a:ea typeface="Roboto Condensed Light"/>
                <a:cs typeface="Roboto Condensed Light"/>
              </a:rPr>
              <a:t> doanh </a:t>
            </a:r>
            <a:r>
              <a:rPr lang="vi-VN" sz="2000" b="1" i="1" dirty="0" err="1">
                <a:latin typeface="Source Sans Pro "/>
                <a:ea typeface="Roboto Condensed Light"/>
                <a:cs typeface="Roboto Condensed Light"/>
              </a:rPr>
              <a:t>nghiệp</a:t>
            </a:r>
            <a:endParaRPr lang="vi-VN" sz="2000" b="1" i="1" dirty="0">
              <a:latin typeface="Source Sans Pro "/>
              <a:ea typeface="Roboto Condensed Light"/>
              <a:cs typeface="Roboto Condensed Light"/>
            </a:endParaRPr>
          </a:p>
          <a:p>
            <a:pPr marL="457200" lvl="1" indent="0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vi-VN" altLang="vi-VN" sz="2000" i="1" dirty="0">
              <a:latin typeface="Source Sans Pro "/>
              <a:ea typeface="Roboto Condensed Light"/>
              <a:cs typeface="Roboto Condensed Light"/>
            </a:endParaRPr>
          </a:p>
        </p:txBody>
      </p:sp>
      <p:pic>
        <p:nvPicPr>
          <p:cNvPr id="46086" name="Hình ảnh 5">
            <a:extLst>
              <a:ext uri="{FF2B5EF4-FFF2-40B4-BE49-F238E27FC236}">
                <a16:creationId xmlns:a16="http://schemas.microsoft.com/office/drawing/2014/main" id="{38A7D46C-6C1B-4145-BCAD-94A9BB19E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2460625"/>
            <a:ext cx="39751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04823B-316A-47C3-9192-EBEDAAD95E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C6CBE5-E18F-4410-98B7-7D3239C638CF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2203450"/>
            <a:ext cx="7015163" cy="2546350"/>
            <a:chOff x="2590663" y="2203902"/>
            <a:chExt cx="7015058" cy="2546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5C764D-9446-4CD2-A1CA-C243EA435E5B}"/>
                </a:ext>
              </a:extLst>
            </p:cNvPr>
            <p:cNvSpPr txBox="1"/>
            <p:nvPr/>
          </p:nvSpPr>
          <p:spPr>
            <a:xfrm>
              <a:off x="2949433" y="2500762"/>
              <a:ext cx="6292756" cy="1938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1"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0" b="1" kern="0" spc="1000" dirty="0">
                  <a:solidFill>
                    <a:schemeClr val="bg1"/>
                  </a:solidFill>
                  <a:latin typeface="Source Sans Pro" panose="020B0503030403020204" pitchFamily="34" charset="0"/>
                </a:rPr>
                <a:t>THANKS FOR</a:t>
              </a:r>
            </a:p>
            <a:p>
              <a:pPr lvl="1"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0" b="1" kern="0" spc="1000" dirty="0">
                  <a:solidFill>
                    <a:schemeClr val="bg1"/>
                  </a:solidFill>
                  <a:latin typeface="Source Sans Pro" panose="020B0503030403020204" pitchFamily="34" charset="0"/>
                </a:rPr>
                <a:t>WATCHING!</a:t>
              </a:r>
            </a:p>
          </p:txBody>
        </p:sp>
        <p:sp>
          <p:nvSpPr>
            <p:cNvPr id="47112" name="TextBox 17">
              <a:extLst>
                <a:ext uri="{FF2B5EF4-FFF2-40B4-BE49-F238E27FC236}">
                  <a16:creationId xmlns:a16="http://schemas.microsoft.com/office/drawing/2014/main" id="{43D9E3EB-FF9F-4DD0-AA1D-51D8B78D3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1825" y="4473233"/>
              <a:ext cx="1077523" cy="276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vi-VN" sz="1200">
                  <a:solidFill>
                    <a:schemeClr val="bg1"/>
                  </a:solidFill>
                  <a:latin typeface="Source Sans Pro Light" panose="020B0403030403020204" pitchFamily="34" charset="0"/>
                  <a:cs typeface="Roboto Light" pitchFamily="2" charset="0"/>
                </a:rPr>
                <a:t>Business Crew</a:t>
              </a:r>
            </a:p>
          </p:txBody>
        </p:sp>
        <p:sp>
          <p:nvSpPr>
            <p:cNvPr id="47113" name="TextBox 18">
              <a:extLst>
                <a:ext uri="{FF2B5EF4-FFF2-40B4-BE49-F238E27FC236}">
                  <a16:creationId xmlns:a16="http://schemas.microsoft.com/office/drawing/2014/main" id="{82068B60-3923-48E0-A0D4-45D7758645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663" y="2203902"/>
              <a:ext cx="70150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vi-VN" sz="1600">
                  <a:solidFill>
                    <a:schemeClr val="bg1"/>
                  </a:solidFill>
                  <a:latin typeface="Source Sans Pro Light" panose="020B0403030403020204" pitchFamily="34" charset="0"/>
                  <a:cs typeface="Roboto Light" pitchFamily="2" charset="0"/>
                </a:rPr>
                <a:t>HAVE A NICE DAY! </a:t>
              </a:r>
              <a:r>
                <a:rPr lang="en-US" altLang="vi-VN" sz="1600">
                  <a:solidFill>
                    <a:schemeClr val="bg1"/>
                  </a:solidFill>
                  <a:latin typeface="Source Sans Pro Light" panose="020B0403030403020204" pitchFamily="34" charset="0"/>
                  <a:cs typeface="Roboto Light" pitchFamily="2" charset="0"/>
                  <a:sym typeface="Wingdings" panose="05000000000000000000" pitchFamily="2" charset="2"/>
                </a:rPr>
                <a:t></a:t>
              </a:r>
              <a:endParaRPr lang="en-US" altLang="vi-VN" sz="1600">
                <a:solidFill>
                  <a:schemeClr val="bg1"/>
                </a:solidFill>
                <a:latin typeface="Source Sans Pro Light" panose="020B0403030403020204" pitchFamily="34" charset="0"/>
                <a:cs typeface="Roboto Light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F5F74B-E6E7-4C46-B7C3-3F49A5FE24B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892810" y="-640436"/>
            <a:ext cx="6988809" cy="7446155"/>
            <a:chOff x="3053" y="1324"/>
            <a:chExt cx="1574" cy="1677"/>
          </a:xfrm>
          <a:solidFill>
            <a:schemeClr val="bg1">
              <a:alpha val="4000"/>
            </a:schemeClr>
          </a:solidFill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FD09B97-5D7B-43A6-AF8C-7D2F3C07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1324"/>
              <a:ext cx="655" cy="1044"/>
            </a:xfrm>
            <a:custGeom>
              <a:avLst/>
              <a:gdLst>
                <a:gd name="T0" fmla="*/ 4 w 276"/>
                <a:gd name="T1" fmla="*/ 21 h 440"/>
                <a:gd name="T2" fmla="*/ 107 w 276"/>
                <a:gd name="T3" fmla="*/ 252 h 440"/>
                <a:gd name="T4" fmla="*/ 241 w 276"/>
                <a:gd name="T5" fmla="*/ 425 h 440"/>
                <a:gd name="T6" fmla="*/ 275 w 276"/>
                <a:gd name="T7" fmla="*/ 423 h 440"/>
                <a:gd name="T8" fmla="*/ 276 w 276"/>
                <a:gd name="T9" fmla="*/ 220 h 440"/>
                <a:gd name="T10" fmla="*/ 215 w 276"/>
                <a:gd name="T11" fmla="*/ 114 h 440"/>
                <a:gd name="T12" fmla="*/ 26 w 276"/>
                <a:gd name="T13" fmla="*/ 5 h 440"/>
                <a:gd name="T14" fmla="*/ 4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4" y="21"/>
                  </a:moveTo>
                  <a:cubicBezTo>
                    <a:pt x="22" y="73"/>
                    <a:pt x="56" y="163"/>
                    <a:pt x="107" y="252"/>
                  </a:cubicBezTo>
                  <a:cubicBezTo>
                    <a:pt x="143" y="313"/>
                    <a:pt x="197" y="377"/>
                    <a:pt x="241" y="425"/>
                  </a:cubicBezTo>
                  <a:cubicBezTo>
                    <a:pt x="255" y="440"/>
                    <a:pt x="276" y="436"/>
                    <a:pt x="275" y="423"/>
                  </a:cubicBezTo>
                  <a:cubicBezTo>
                    <a:pt x="276" y="220"/>
                    <a:pt x="276" y="220"/>
                    <a:pt x="276" y="220"/>
                  </a:cubicBezTo>
                  <a:cubicBezTo>
                    <a:pt x="276" y="181"/>
                    <a:pt x="248" y="134"/>
                    <a:pt x="215" y="11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7" y="0"/>
                    <a:pt x="0" y="8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701F369-B9BC-476D-842F-751B86241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" y="2548"/>
              <a:ext cx="1260" cy="453"/>
            </a:xfrm>
            <a:custGeom>
              <a:avLst/>
              <a:gdLst>
                <a:gd name="T0" fmla="*/ 519 w 531"/>
                <a:gd name="T1" fmla="*/ 32 h 191"/>
                <a:gd name="T2" fmla="*/ 269 w 531"/>
                <a:gd name="T3" fmla="*/ 0 h 191"/>
                <a:gd name="T4" fmla="*/ 14 w 531"/>
                <a:gd name="T5" fmla="*/ 32 h 191"/>
                <a:gd name="T6" fmla="*/ 9 w 531"/>
                <a:gd name="T7" fmla="*/ 59 h 191"/>
                <a:gd name="T8" fmla="*/ 204 w 531"/>
                <a:gd name="T9" fmla="*/ 171 h 191"/>
                <a:gd name="T10" fmla="*/ 326 w 531"/>
                <a:gd name="T11" fmla="*/ 172 h 191"/>
                <a:gd name="T12" fmla="*/ 520 w 531"/>
                <a:gd name="T13" fmla="*/ 60 h 191"/>
                <a:gd name="T14" fmla="*/ 519 w 531"/>
                <a:gd name="T15" fmla="*/ 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191">
                  <a:moveTo>
                    <a:pt x="519" y="32"/>
                  </a:moveTo>
                  <a:cubicBezTo>
                    <a:pt x="457" y="17"/>
                    <a:pt x="365" y="0"/>
                    <a:pt x="269" y="0"/>
                  </a:cubicBezTo>
                  <a:cubicBezTo>
                    <a:pt x="175" y="0"/>
                    <a:pt x="80" y="17"/>
                    <a:pt x="14" y="32"/>
                  </a:cubicBezTo>
                  <a:cubicBezTo>
                    <a:pt x="0" y="36"/>
                    <a:pt x="1" y="53"/>
                    <a:pt x="9" y="59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38" y="191"/>
                    <a:pt x="293" y="191"/>
                    <a:pt x="326" y="172"/>
                  </a:cubicBezTo>
                  <a:cubicBezTo>
                    <a:pt x="520" y="60"/>
                    <a:pt x="520" y="60"/>
                    <a:pt x="520" y="60"/>
                  </a:cubicBezTo>
                  <a:cubicBezTo>
                    <a:pt x="530" y="54"/>
                    <a:pt x="531" y="35"/>
                    <a:pt x="51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2" name="Line 7">
              <a:extLst>
                <a:ext uri="{FF2B5EF4-FFF2-40B4-BE49-F238E27FC236}">
                  <a16:creationId xmlns:a16="http://schemas.microsoft.com/office/drawing/2014/main" id="{35298D91-CFF8-49C7-BEB1-4C5295A5E4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3" name="Line 8">
              <a:extLst>
                <a:ext uri="{FF2B5EF4-FFF2-40B4-BE49-F238E27FC236}">
                  <a16:creationId xmlns:a16="http://schemas.microsoft.com/office/drawing/2014/main" id="{DEBFF726-6604-4AF6-871D-75DBDE8D8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3" y="2349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38A7E47-9462-4670-B0D7-892ECC0EB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" y="1782"/>
              <a:ext cx="660" cy="529"/>
            </a:xfrm>
            <a:custGeom>
              <a:avLst/>
              <a:gdLst>
                <a:gd name="T0" fmla="*/ 8 w 278"/>
                <a:gd name="T1" fmla="*/ 199 h 223"/>
                <a:gd name="T2" fmla="*/ 21 w 278"/>
                <a:gd name="T3" fmla="*/ 223 h 223"/>
                <a:gd name="T4" fmla="*/ 139 w 278"/>
                <a:gd name="T5" fmla="*/ 215 h 223"/>
                <a:gd name="T6" fmla="*/ 257 w 278"/>
                <a:gd name="T7" fmla="*/ 223 h 223"/>
                <a:gd name="T8" fmla="*/ 270 w 278"/>
                <a:gd name="T9" fmla="*/ 199 h 223"/>
                <a:gd name="T10" fmla="*/ 207 w 278"/>
                <a:gd name="T11" fmla="*/ 113 h 223"/>
                <a:gd name="T12" fmla="*/ 155 w 278"/>
                <a:gd name="T13" fmla="*/ 13 h 223"/>
                <a:gd name="T14" fmla="*/ 126 w 278"/>
                <a:gd name="T15" fmla="*/ 13 h 223"/>
                <a:gd name="T16" fmla="*/ 75 w 278"/>
                <a:gd name="T17" fmla="*/ 106 h 223"/>
                <a:gd name="T18" fmla="*/ 8 w 278"/>
                <a:gd name="T19" fmla="*/ 19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23">
                  <a:moveTo>
                    <a:pt x="8" y="199"/>
                  </a:moveTo>
                  <a:cubicBezTo>
                    <a:pt x="0" y="212"/>
                    <a:pt x="6" y="223"/>
                    <a:pt x="21" y="223"/>
                  </a:cubicBezTo>
                  <a:cubicBezTo>
                    <a:pt x="21" y="223"/>
                    <a:pt x="80" y="215"/>
                    <a:pt x="139" y="215"/>
                  </a:cubicBezTo>
                  <a:cubicBezTo>
                    <a:pt x="199" y="215"/>
                    <a:pt x="257" y="223"/>
                    <a:pt x="257" y="223"/>
                  </a:cubicBezTo>
                  <a:cubicBezTo>
                    <a:pt x="272" y="223"/>
                    <a:pt x="278" y="212"/>
                    <a:pt x="270" y="199"/>
                  </a:cubicBezTo>
                  <a:cubicBezTo>
                    <a:pt x="270" y="199"/>
                    <a:pt x="232" y="156"/>
                    <a:pt x="207" y="113"/>
                  </a:cubicBezTo>
                  <a:cubicBezTo>
                    <a:pt x="179" y="65"/>
                    <a:pt x="155" y="13"/>
                    <a:pt x="155" y="13"/>
                  </a:cubicBezTo>
                  <a:cubicBezTo>
                    <a:pt x="147" y="0"/>
                    <a:pt x="134" y="0"/>
                    <a:pt x="126" y="13"/>
                  </a:cubicBezTo>
                  <a:cubicBezTo>
                    <a:pt x="126" y="13"/>
                    <a:pt x="102" y="60"/>
                    <a:pt x="75" y="106"/>
                  </a:cubicBezTo>
                  <a:cubicBezTo>
                    <a:pt x="49" y="150"/>
                    <a:pt x="8" y="199"/>
                    <a:pt x="8" y="1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Line 10">
              <a:extLst>
                <a:ext uri="{FF2B5EF4-FFF2-40B4-BE49-F238E27FC236}">
                  <a16:creationId xmlns:a16="http://schemas.microsoft.com/office/drawing/2014/main" id="{E13B3BEF-68F2-4084-9E83-FB863142F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6" name="Line 11">
              <a:extLst>
                <a:ext uri="{FF2B5EF4-FFF2-40B4-BE49-F238E27FC236}">
                  <a16:creationId xmlns:a16="http://schemas.microsoft.com/office/drawing/2014/main" id="{2E8731B9-D4D9-41D4-A15B-BFB996863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8" y="2420"/>
              <a:ext cx="0" cy="0"/>
            </a:xfrm>
            <a:prstGeom prst="lin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26722D8-E828-4B39-AC44-3877034A4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" y="1324"/>
              <a:ext cx="655" cy="1044"/>
            </a:xfrm>
            <a:custGeom>
              <a:avLst/>
              <a:gdLst>
                <a:gd name="T0" fmla="*/ 272 w 276"/>
                <a:gd name="T1" fmla="*/ 21 h 440"/>
                <a:gd name="T2" fmla="*/ 169 w 276"/>
                <a:gd name="T3" fmla="*/ 252 h 440"/>
                <a:gd name="T4" fmla="*/ 35 w 276"/>
                <a:gd name="T5" fmla="*/ 425 h 440"/>
                <a:gd name="T6" fmla="*/ 0 w 276"/>
                <a:gd name="T7" fmla="*/ 423 h 440"/>
                <a:gd name="T8" fmla="*/ 0 w 276"/>
                <a:gd name="T9" fmla="*/ 220 h 440"/>
                <a:gd name="T10" fmla="*/ 61 w 276"/>
                <a:gd name="T11" fmla="*/ 114 h 440"/>
                <a:gd name="T12" fmla="*/ 249 w 276"/>
                <a:gd name="T13" fmla="*/ 5 h 440"/>
                <a:gd name="T14" fmla="*/ 272 w 276"/>
                <a:gd name="T15" fmla="*/ 2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440">
                  <a:moveTo>
                    <a:pt x="272" y="21"/>
                  </a:moveTo>
                  <a:cubicBezTo>
                    <a:pt x="254" y="73"/>
                    <a:pt x="220" y="163"/>
                    <a:pt x="169" y="252"/>
                  </a:cubicBezTo>
                  <a:cubicBezTo>
                    <a:pt x="133" y="313"/>
                    <a:pt x="79" y="377"/>
                    <a:pt x="35" y="425"/>
                  </a:cubicBezTo>
                  <a:cubicBezTo>
                    <a:pt x="20" y="440"/>
                    <a:pt x="0" y="436"/>
                    <a:pt x="0" y="423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81"/>
                    <a:pt x="27" y="134"/>
                    <a:pt x="61" y="11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8" y="0"/>
                    <a:pt x="276" y="8"/>
                    <a:pt x="27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6">
            <a:extLst>
              <a:ext uri="{FF2B5EF4-FFF2-40B4-BE49-F238E27FC236}">
                <a16:creationId xmlns:a16="http://schemas.microsoft.com/office/drawing/2014/main" id="{60182F87-D2FE-44EA-A680-9272D7282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33">
            <a:extLst>
              <a:ext uri="{FF2B5EF4-FFF2-40B4-BE49-F238E27FC236}">
                <a16:creationId xmlns:a16="http://schemas.microsoft.com/office/drawing/2014/main" id="{905785C1-6FDC-4DDA-B58A-0FF2F8B0D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400" y="2921000"/>
            <a:ext cx="8585200" cy="101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6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&lt; MÔ TẢ DOANH NGHIỆP &gt;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3">
            <a:extLst>
              <a:ext uri="{FF2B5EF4-FFF2-40B4-BE49-F238E27FC236}">
                <a16:creationId xmlns:a16="http://schemas.microsoft.com/office/drawing/2014/main" id="{38FFDDC9-FBA6-4C76-9A82-9CC4C5161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962025"/>
            <a:ext cx="6145213" cy="6461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MÔ TẢ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DOANH NGHIỆP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51" name="TextBox 26">
            <a:extLst>
              <a:ext uri="{FF2B5EF4-FFF2-40B4-BE49-F238E27FC236}">
                <a16:creationId xmlns:a16="http://schemas.microsoft.com/office/drawing/2014/main" id="{A8B19023-DD8C-4E40-B5C0-07A73E90452C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14340" name="Picture 66">
            <a:extLst>
              <a:ext uri="{FF2B5EF4-FFF2-40B4-BE49-F238E27FC236}">
                <a16:creationId xmlns:a16="http://schemas.microsoft.com/office/drawing/2014/main" id="{D753C403-CB22-4E7B-9F11-B8532B4CB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98">
            <a:extLst>
              <a:ext uri="{FF2B5EF4-FFF2-40B4-BE49-F238E27FC236}">
                <a16:creationId xmlns:a16="http://schemas.microsoft.com/office/drawing/2014/main" id="{8EAC13B0-77CB-4997-A0D6-234A645F3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9675" y="2025650"/>
            <a:ext cx="4595813" cy="33035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vi-VN" sz="1800" b="1" i="1" dirty="0" err="1">
                <a:latin typeface="Source Sans Pro "/>
              </a:rPr>
              <a:t>Tên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doanh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nghiệp</a:t>
            </a:r>
            <a:r>
              <a:rPr lang="en-US" altLang="vi-VN" sz="1800" b="1" i="1" dirty="0">
                <a:latin typeface="Source Sans Pro "/>
              </a:rPr>
              <a:t> : </a:t>
            </a:r>
            <a:r>
              <a:rPr lang="en-US" altLang="vi-VN" sz="1800" i="1" dirty="0" err="1">
                <a:latin typeface="Source Sans Pro "/>
              </a:rPr>
              <a:t>Công</a:t>
            </a:r>
            <a:r>
              <a:rPr lang="en-US" altLang="vi-VN" sz="1800" i="1" dirty="0">
                <a:latin typeface="Source Sans Pro "/>
              </a:rPr>
              <a:t> ty TNHH Business Crew</a:t>
            </a:r>
            <a:r>
              <a:rPr lang="en-US" altLang="vi-VN" sz="1800" b="1" i="1" dirty="0">
                <a:latin typeface="Source Sans Pro 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vi-VN" sz="1800" b="1" i="1" dirty="0" err="1">
                <a:latin typeface="Source Sans Pro "/>
              </a:rPr>
              <a:t>Lĩnh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vực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kinh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doanh</a:t>
            </a:r>
            <a:r>
              <a:rPr lang="en-US" altLang="vi-VN" sz="1800" b="1" i="1" dirty="0">
                <a:latin typeface="Source Sans Pro "/>
              </a:rPr>
              <a:t>: </a:t>
            </a:r>
            <a:r>
              <a:rPr lang="en-US" altLang="vi-VN" sz="1800" i="1" dirty="0" err="1">
                <a:latin typeface="Source Sans Pro "/>
              </a:rPr>
              <a:t>bán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lẻ</a:t>
            </a:r>
            <a:r>
              <a:rPr lang="en-US" altLang="vi-VN" sz="1800" b="1" i="1" dirty="0">
                <a:latin typeface="Source Sans Pro 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vi-VN" sz="1800" b="1" i="1" dirty="0" err="1">
                <a:latin typeface="Source Sans Pro "/>
              </a:rPr>
              <a:t>Tên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sản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phẩm</a:t>
            </a:r>
            <a:r>
              <a:rPr lang="en-US" altLang="vi-VN" sz="1800" b="1" i="1" dirty="0">
                <a:latin typeface="Source Sans Pro "/>
              </a:rPr>
              <a:t>: </a:t>
            </a:r>
            <a:r>
              <a:rPr lang="en-US" altLang="vi-VN" sz="1800" i="1" dirty="0" err="1">
                <a:latin typeface="Source Sans Pro "/>
              </a:rPr>
              <a:t>kẹo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dừa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Hương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Xưa</a:t>
            </a:r>
            <a:r>
              <a:rPr lang="en-US" altLang="vi-VN" sz="1800" b="1" i="1" dirty="0">
                <a:latin typeface="Source Sans Pro 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r>
              <a:rPr lang="en-US" altLang="vi-VN" sz="1800" b="1" i="1" dirty="0" err="1">
                <a:latin typeface="Source Sans Pro "/>
              </a:rPr>
              <a:t>Mô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tả</a:t>
            </a:r>
            <a:r>
              <a:rPr lang="en-US" altLang="vi-VN" sz="1800" b="1" i="1" dirty="0">
                <a:latin typeface="Source Sans Pro "/>
              </a:rPr>
              <a:t> chi </a:t>
            </a:r>
            <a:r>
              <a:rPr lang="en-US" altLang="vi-VN" sz="1800" b="1" i="1" dirty="0" err="1">
                <a:latin typeface="Source Sans Pro "/>
              </a:rPr>
              <a:t>tiết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cách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thức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kinh</a:t>
            </a:r>
            <a:r>
              <a:rPr lang="en-US" altLang="vi-VN" sz="1800" b="1" i="1" dirty="0">
                <a:latin typeface="Source Sans Pro "/>
              </a:rPr>
              <a:t> </a:t>
            </a:r>
            <a:r>
              <a:rPr lang="en-US" altLang="vi-VN" sz="1800" b="1" i="1" dirty="0" err="1">
                <a:latin typeface="Source Sans Pro "/>
              </a:rPr>
              <a:t>doanh</a:t>
            </a:r>
            <a:r>
              <a:rPr lang="en-US" altLang="vi-VN" sz="1800" b="1" i="1" dirty="0">
                <a:latin typeface="Source Sans Pro "/>
              </a:rPr>
              <a:t>: </a:t>
            </a:r>
            <a:r>
              <a:rPr lang="en-US" altLang="vi-VN" sz="1800" i="1" dirty="0" err="1">
                <a:latin typeface="Source Sans Pro "/>
              </a:rPr>
              <a:t>liên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kết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với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cơ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sở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chưa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có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thương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hiệu</a:t>
            </a:r>
            <a:r>
              <a:rPr lang="en-US" altLang="vi-VN" sz="1800" i="1" dirty="0">
                <a:latin typeface="Source Sans Pro "/>
              </a:rPr>
              <a:t>, </a:t>
            </a:r>
            <a:r>
              <a:rPr lang="en-US" altLang="vi-VN" sz="1800" i="1" dirty="0" err="1">
                <a:latin typeface="Source Sans Pro "/>
              </a:rPr>
              <a:t>đóng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gói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sản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phẩm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thô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với</a:t>
            </a:r>
            <a:r>
              <a:rPr lang="en-US" altLang="vi-VN" sz="1800" i="1" dirty="0">
                <a:latin typeface="Source Sans Pro "/>
              </a:rPr>
              <a:t> bao </a:t>
            </a:r>
            <a:r>
              <a:rPr lang="en-US" altLang="vi-VN" sz="1800" i="1" dirty="0" err="1">
                <a:latin typeface="Source Sans Pro "/>
              </a:rPr>
              <a:t>bì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của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công</a:t>
            </a:r>
            <a:r>
              <a:rPr lang="en-US" altLang="vi-VN" sz="1800" i="1" dirty="0">
                <a:latin typeface="Source Sans Pro "/>
              </a:rPr>
              <a:t> ty </a:t>
            </a:r>
            <a:r>
              <a:rPr lang="en-US" altLang="vi-VN" sz="1800" i="1" dirty="0" err="1">
                <a:latin typeface="Source Sans Pro "/>
              </a:rPr>
              <a:t>và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đưa</a:t>
            </a:r>
            <a:r>
              <a:rPr lang="en-US" altLang="vi-VN" sz="1800" i="1" dirty="0">
                <a:latin typeface="Source Sans Pro "/>
              </a:rPr>
              <a:t> ra </a:t>
            </a:r>
            <a:r>
              <a:rPr lang="en-US" altLang="vi-VN" sz="1800" i="1" dirty="0" err="1">
                <a:latin typeface="Source Sans Pro "/>
              </a:rPr>
              <a:t>thị</a:t>
            </a:r>
            <a:r>
              <a:rPr lang="en-US" altLang="vi-VN" sz="1800" i="1" dirty="0">
                <a:latin typeface="Source Sans Pro "/>
              </a:rPr>
              <a:t> </a:t>
            </a:r>
            <a:r>
              <a:rPr lang="en-US" altLang="vi-VN" sz="1800" i="1" dirty="0" err="1">
                <a:latin typeface="Source Sans Pro "/>
              </a:rPr>
              <a:t>trường</a:t>
            </a:r>
            <a:r>
              <a:rPr lang="en-US" altLang="vi-VN" sz="1800" i="1" dirty="0">
                <a:latin typeface="Source Sans Pro "/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/>
            </a:pPr>
            <a:endParaRPr lang="en-US" altLang="vi-VN" sz="1800" b="1" i="1" dirty="0">
              <a:latin typeface="Source Sans Pro "/>
              <a:ea typeface="Roboto Condensed Light"/>
              <a:cs typeface="Roboto Condensed Light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6F2A836E-136B-4876-A66D-EEA6F733F523}"/>
              </a:ext>
            </a:extLst>
          </p:cNvPr>
          <p:cNvSpPr txBox="1"/>
          <p:nvPr/>
        </p:nvSpPr>
        <p:spPr>
          <a:xfrm>
            <a:off x="6386513" y="4867275"/>
            <a:ext cx="5110162" cy="461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vi-VN" sz="2400" i="1" dirty="0">
                <a:latin typeface="Source Sans Pro" panose="020B0503030403020204" pitchFamily="34" charset="0"/>
                <a:ea typeface="Source Sans Pro" panose="020B0503030403020204" pitchFamily="34" charset="0"/>
                <a:cs typeface="Montserrat" pitchFamily="2" charset="0"/>
              </a:rPr>
              <a:t>Slogan</a:t>
            </a:r>
            <a:r>
              <a:rPr lang="en-US" altLang="vi-V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Montserrat" pitchFamily="2" charset="0"/>
              </a:rPr>
              <a:t>:</a:t>
            </a:r>
            <a:r>
              <a:rPr lang="en-US" altLang="vi-VN" sz="2400" i="1" dirty="0">
                <a:latin typeface="Source Sans Pro" panose="020B0503030403020204" pitchFamily="34" charset="0"/>
                <a:ea typeface="Source Sans Pro" panose="020B0503030403020204" pitchFamily="34" charset="0"/>
                <a:cs typeface="Montserrat" pitchFamily="2" charset="0"/>
              </a:rPr>
              <a:t> </a:t>
            </a:r>
            <a:r>
              <a:rPr lang="en-US" altLang="vi-V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Montserrat" pitchFamily="2" charset="0"/>
              </a:rPr>
              <a:t>“</a:t>
            </a:r>
            <a:r>
              <a:rPr lang="en-US" altLang="vi-VN" sz="2400" i="1" dirty="0">
                <a:latin typeface="Source Sans Pro" panose="020B0503030403020204" pitchFamily="34" charset="0"/>
                <a:ea typeface="Source Sans Pro" panose="020B0503030403020204" pitchFamily="34" charset="0"/>
                <a:cs typeface="Montserrat" pitchFamily="2" charset="0"/>
              </a:rPr>
              <a:t> </a:t>
            </a:r>
            <a:r>
              <a:rPr lang="en-US" altLang="vi-VN" sz="2400" b="1" i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  <a:ea typeface="Source Sans Pro" panose="020B0503030403020204" pitchFamily="34" charset="0"/>
                <a:cs typeface="Montserrat" pitchFamily="2" charset="0"/>
              </a:rPr>
              <a:t>Nâng</a:t>
            </a:r>
            <a:r>
              <a:rPr lang="en-US" altLang="vi-VN" sz="24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  <a:ea typeface="Source Sans Pro" panose="020B0503030403020204" pitchFamily="34" charset="0"/>
                <a:cs typeface="Montserrat" pitchFamily="2" charset="0"/>
              </a:rPr>
              <a:t> </a:t>
            </a:r>
            <a:r>
              <a:rPr lang="en-US" altLang="vi-VN" sz="2400" b="1" i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  <a:ea typeface="Source Sans Pro" panose="020B0503030403020204" pitchFamily="34" charset="0"/>
                <a:cs typeface="Montserrat" pitchFamily="2" charset="0"/>
              </a:rPr>
              <a:t>tầm</a:t>
            </a:r>
            <a:r>
              <a:rPr lang="en-US" altLang="vi-VN" sz="24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  <a:ea typeface="Source Sans Pro" panose="020B0503030403020204" pitchFamily="34" charset="0"/>
                <a:cs typeface="Montserrat" pitchFamily="2" charset="0"/>
              </a:rPr>
              <a:t> </a:t>
            </a:r>
            <a:r>
              <a:rPr lang="en-US" altLang="vi-VN" sz="2400" b="1" i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  <a:ea typeface="Source Sans Pro" panose="020B0503030403020204" pitchFamily="34" charset="0"/>
                <a:cs typeface="Montserrat" pitchFamily="2" charset="0"/>
              </a:rPr>
              <a:t>niềm</a:t>
            </a:r>
            <a:r>
              <a:rPr lang="en-US" altLang="vi-VN" sz="24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  <a:ea typeface="Source Sans Pro" panose="020B0503030403020204" pitchFamily="34" charset="0"/>
                <a:cs typeface="Montserrat" pitchFamily="2" charset="0"/>
              </a:rPr>
              <a:t> tin </a:t>
            </a:r>
            <a:r>
              <a:rPr lang="en-US" altLang="vi-VN" sz="2400" b="1" i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  <a:ea typeface="Source Sans Pro" panose="020B0503030403020204" pitchFamily="34" charset="0"/>
                <a:cs typeface="Montserrat" pitchFamily="2" charset="0"/>
              </a:rPr>
              <a:t>Việt</a:t>
            </a:r>
            <a:r>
              <a:rPr lang="en-US" altLang="vi-VN" sz="24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  <a:ea typeface="Source Sans Pro" panose="020B0503030403020204" pitchFamily="34" charset="0"/>
                <a:cs typeface="Montserrat" pitchFamily="2" charset="0"/>
              </a:rPr>
              <a:t> </a:t>
            </a:r>
            <a:r>
              <a:rPr lang="en-US" altLang="vi-VN" sz="24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Montserrat" pitchFamily="2" charset="0"/>
              </a:rPr>
              <a:t>”</a:t>
            </a:r>
          </a:p>
        </p:txBody>
      </p:sp>
      <p:pic>
        <p:nvPicPr>
          <p:cNvPr id="14343" name="Hình ảnh 2">
            <a:extLst>
              <a:ext uri="{FF2B5EF4-FFF2-40B4-BE49-F238E27FC236}">
                <a16:creationId xmlns:a16="http://schemas.microsoft.com/office/drawing/2014/main" id="{BC6E3FB8-CF12-424D-9B3F-A32600AF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38" y="2025650"/>
            <a:ext cx="277177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6" grpId="0" animBg="1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52993C-E155-446F-AF55-BFDC383DAD80}"/>
              </a:ext>
            </a:extLst>
          </p:cNvPr>
          <p:cNvCxnSpPr/>
          <p:nvPr/>
        </p:nvCxnSpPr>
        <p:spPr>
          <a:xfrm>
            <a:off x="598488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33">
            <a:extLst>
              <a:ext uri="{FF2B5EF4-FFF2-40B4-BE49-F238E27FC236}">
                <a16:creationId xmlns:a16="http://schemas.microsoft.com/office/drawing/2014/main" id="{891B1544-75E5-4158-A3A9-219DBECF5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958850"/>
            <a:ext cx="8636000" cy="6461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ĐỀ XUẤT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KẾ HOẠCH KINH DOANH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07BA6F30-0C79-4129-9048-B8D458567D3F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15365" name="Picture 66">
            <a:extLst>
              <a:ext uri="{FF2B5EF4-FFF2-40B4-BE49-F238E27FC236}">
                <a16:creationId xmlns:a16="http://schemas.microsoft.com/office/drawing/2014/main" id="{3D4BEB90-68D8-4ACF-9849-9F40036D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Bảng 3">
            <a:extLst>
              <a:ext uri="{FF2B5EF4-FFF2-40B4-BE49-F238E27FC236}">
                <a16:creationId xmlns:a16="http://schemas.microsoft.com/office/drawing/2014/main" id="{AD3020E1-26F1-458E-BA2F-ECA04DFA485E}"/>
              </a:ext>
            </a:extLst>
          </p:cNvPr>
          <p:cNvGraphicFramePr>
            <a:graphicFrameLocks noGrp="1"/>
          </p:cNvGraphicFramePr>
          <p:nvPr/>
        </p:nvGraphicFramePr>
        <p:xfrm>
          <a:off x="1382713" y="2455863"/>
          <a:ext cx="9918701" cy="2320944"/>
        </p:xfrm>
        <a:graphic>
          <a:graphicData uri="http://schemas.openxmlformats.org/drawingml/2006/table">
            <a:tbl>
              <a:tblPr/>
              <a:tblGrid>
                <a:gridCol w="57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37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2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2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005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STT</a:t>
                      </a:r>
                      <a:endParaRPr lang="vi-VN" sz="14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1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Tên</a:t>
                      </a: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Năm</a:t>
                      </a:r>
                      <a:r>
                        <a:rPr lang="en-US" sz="1400" b="1" i="1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en-US" sz="1400" b="1" i="1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sinh</a:t>
                      </a:r>
                      <a:endParaRPr lang="vi-VN" sz="14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Trình</a:t>
                      </a:r>
                      <a:r>
                        <a:rPr lang="en-US" sz="1400" b="1" i="1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en-US" sz="1400" b="1" i="1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độ</a:t>
                      </a:r>
                      <a:r>
                        <a:rPr lang="en-US" sz="1400" b="1" i="1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en-US" sz="1400" b="1" i="1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chuyên</a:t>
                      </a:r>
                      <a:r>
                        <a:rPr lang="en-US" sz="1400" b="1" i="1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en-US" sz="1400" b="1" i="1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môn</a:t>
                      </a:r>
                      <a:endParaRPr lang="vi-VN" sz="14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1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Quá</a:t>
                      </a:r>
                      <a:r>
                        <a:rPr lang="en-US" sz="1400" b="1" i="1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en-US" sz="1400" b="1" i="1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trình</a:t>
                      </a:r>
                      <a:r>
                        <a:rPr lang="en-US" sz="1400" b="1" i="1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en-US" sz="1400" b="1" i="1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học</a:t>
                      </a:r>
                      <a:r>
                        <a:rPr lang="en-US" sz="1400" b="1" i="1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en-US" sz="1400" b="1" i="1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tập</a:t>
                      </a:r>
                      <a:r>
                        <a:rPr lang="en-US" sz="1400" b="1" i="1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, </a:t>
                      </a:r>
                      <a:r>
                        <a:rPr lang="en-US" sz="1400" b="1" i="1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rèn</a:t>
                      </a:r>
                      <a:r>
                        <a:rPr lang="en-US" sz="1400" b="1" i="1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en-US" sz="1400" b="1" i="1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luyện</a:t>
                      </a:r>
                      <a:r>
                        <a:rPr lang="en-US" sz="1400" b="1" i="1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en-US" sz="1400" b="1" i="1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chuyên</a:t>
                      </a:r>
                      <a:r>
                        <a:rPr lang="en-US" sz="1400" b="1" i="1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</a:t>
                      </a:r>
                      <a:r>
                        <a:rPr lang="en-US" sz="1400" b="1" i="1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môn</a:t>
                      </a:r>
                      <a:endParaRPr lang="vi-VN" sz="14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1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Kinh nghiệm</a:t>
                      </a:r>
                      <a:r>
                        <a:rPr lang="en-US" sz="1400" b="1" i="1" baseline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 làm việc trước đây trong lĩnh vực có liên quan</a:t>
                      </a:r>
                      <a:endParaRPr lang="vi-VN" sz="1400" b="1" i="1" dirty="0">
                        <a:solidFill>
                          <a:schemeClr val="tx1"/>
                        </a:solidFill>
                        <a:effectLst/>
                        <a:latin typeface="Source Sans Pro "/>
                      </a:endParaRP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144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1</a:t>
                      </a: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Huỳnh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Hữu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Lợi</a:t>
                      </a:r>
                      <a:endParaRPr lang="vi-VN" sz="1400" b="0" i="1" kern="12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+mn-ea"/>
                        <a:cs typeface="+mn-cs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1995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Đẳng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144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2</a:t>
                      </a: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Đoàn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Quốc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Dũng</a:t>
                      </a:r>
                      <a:endParaRPr lang="vi-VN" sz="1400" b="0" i="1" kern="12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+mn-ea"/>
                        <a:cs typeface="+mn-cs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Đẳng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144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3</a:t>
                      </a: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Trần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Bình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Nguyên</a:t>
                      </a: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Đẳng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144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4</a:t>
                      </a: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Trần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Quang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Chánh</a:t>
                      </a:r>
                      <a:endParaRPr lang="vi-VN" sz="1400" b="0" i="1" kern="12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+mn-ea"/>
                        <a:cs typeface="+mn-cs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kumimoji="0" lang="vi-V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Đẳng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144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5</a:t>
                      </a: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Đỗ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Ngọc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Thanh Tâm</a:t>
                      </a: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Đẳng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144">
                <a:tc>
                  <a:txBody>
                    <a:bodyPr/>
                    <a:lstStyle/>
                    <a:p>
                      <a:pPr algn="ctr" rtl="0" fontAlgn="t"/>
                      <a:r>
                        <a:rPr lang="vi-VN" sz="1400" b="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</a:rPr>
                        <a:t>6</a:t>
                      </a:r>
                    </a:p>
                  </a:txBody>
                  <a:tcPr marL="22863" marR="228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Nguyễn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400" b="0" i="1" kern="12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Thành</a:t>
                      </a:r>
                      <a:r>
                        <a:rPr lang="vi-VN" sz="1400" b="0" i="1" kern="12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+mn-ea"/>
                          <a:cs typeface="+mn-cs"/>
                        </a:rPr>
                        <a:t> Nhân </a:t>
                      </a: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Cao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Đẳng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aseline="0" dirty="0" err="1">
                          <a:solidFill>
                            <a:schemeClr val="tx1"/>
                          </a:solidFill>
                          <a:effectLst/>
                          <a:latin typeface="Source Sans Pro 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endParaRPr lang="vi-VN" sz="1400" dirty="0">
                        <a:solidFill>
                          <a:schemeClr val="tx1"/>
                        </a:solidFill>
                        <a:effectLst/>
                        <a:latin typeface="Source Sans Pro 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8" marR="285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6">
            <a:extLst>
              <a:ext uri="{FF2B5EF4-FFF2-40B4-BE49-F238E27FC236}">
                <a16:creationId xmlns:a16="http://schemas.microsoft.com/office/drawing/2014/main" id="{6B643942-DF03-4A4B-8973-2657E55D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33">
            <a:extLst>
              <a:ext uri="{FF2B5EF4-FFF2-40B4-BE49-F238E27FC236}">
                <a16:creationId xmlns:a16="http://schemas.microsoft.com/office/drawing/2014/main" id="{FFEBE81B-BE47-4EC9-948B-568770EB5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5613" y="2921000"/>
            <a:ext cx="8740775" cy="101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6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&lt; ĐÁNH GIÁ THỊ TRƯỜNG &gt;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AF4160-334E-42C5-BB66-8F28432C3D3C}"/>
              </a:ext>
            </a:extLst>
          </p:cNvPr>
          <p:cNvCxnSpPr/>
          <p:nvPr/>
        </p:nvCxnSpPr>
        <p:spPr>
          <a:xfrm>
            <a:off x="598488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rc 93">
            <a:extLst>
              <a:ext uri="{FF2B5EF4-FFF2-40B4-BE49-F238E27FC236}">
                <a16:creationId xmlns:a16="http://schemas.microsoft.com/office/drawing/2014/main" id="{D6F85982-6340-4161-BFE4-466F1F0EFC0C}"/>
              </a:ext>
            </a:extLst>
          </p:cNvPr>
          <p:cNvSpPr/>
          <p:nvPr/>
        </p:nvSpPr>
        <p:spPr>
          <a:xfrm>
            <a:off x="2476500" y="2847975"/>
            <a:ext cx="1828800" cy="1828800"/>
          </a:xfrm>
          <a:prstGeom prst="arc">
            <a:avLst>
              <a:gd name="adj1" fmla="val 10763432"/>
              <a:gd name="adj2" fmla="val 0"/>
            </a:avLst>
          </a:prstGeom>
          <a:noFill/>
          <a:ln w="63500" cap="rnd">
            <a:solidFill>
              <a:schemeClr val="tx1">
                <a:lumMod val="20000"/>
                <a:lumOff val="80000"/>
              </a:schemeClr>
            </a:solidFill>
            <a:head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330F2646-FBB9-4956-978B-A1D31E4BD73E}"/>
              </a:ext>
            </a:extLst>
          </p:cNvPr>
          <p:cNvSpPr/>
          <p:nvPr/>
        </p:nvSpPr>
        <p:spPr>
          <a:xfrm>
            <a:off x="4305300" y="2847975"/>
            <a:ext cx="1828800" cy="1828800"/>
          </a:xfrm>
          <a:prstGeom prst="arc">
            <a:avLst>
              <a:gd name="adj1" fmla="val 10922726"/>
              <a:gd name="adj2" fmla="val 0"/>
            </a:avLst>
          </a:prstGeom>
          <a:noFill/>
          <a:ln w="63500" cap="rnd">
            <a:solidFill>
              <a:schemeClr val="tx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0321A05B-1CE0-4268-BCF7-11AD0BB88D60}"/>
              </a:ext>
            </a:extLst>
          </p:cNvPr>
          <p:cNvSpPr/>
          <p:nvPr/>
        </p:nvSpPr>
        <p:spPr>
          <a:xfrm>
            <a:off x="6134100" y="2847975"/>
            <a:ext cx="1828800" cy="1828800"/>
          </a:xfrm>
          <a:prstGeom prst="arc">
            <a:avLst>
              <a:gd name="adj1" fmla="val 10881839"/>
              <a:gd name="adj2" fmla="val 0"/>
            </a:avLst>
          </a:prstGeom>
          <a:noFill/>
          <a:ln w="63500" cap="rnd">
            <a:solidFill>
              <a:schemeClr val="tx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8" name="Arc 97">
            <a:extLst>
              <a:ext uri="{FF2B5EF4-FFF2-40B4-BE49-F238E27FC236}">
                <a16:creationId xmlns:a16="http://schemas.microsoft.com/office/drawing/2014/main" id="{97A1EFF0-D606-4AB5-BDF5-D32D6DCEE6D7}"/>
              </a:ext>
            </a:extLst>
          </p:cNvPr>
          <p:cNvSpPr/>
          <p:nvPr/>
        </p:nvSpPr>
        <p:spPr>
          <a:xfrm>
            <a:off x="7977188" y="2847975"/>
            <a:ext cx="1828800" cy="1828800"/>
          </a:xfrm>
          <a:prstGeom prst="arc">
            <a:avLst>
              <a:gd name="adj1" fmla="val 10800000"/>
              <a:gd name="adj2" fmla="val 0"/>
            </a:avLst>
          </a:prstGeom>
          <a:noFill/>
          <a:ln w="63500" cap="rnd">
            <a:solidFill>
              <a:schemeClr val="tx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6D87833-32E7-4796-86D7-C0B5D264E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100" y="4602163"/>
            <a:ext cx="18796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vi-VN" sz="2000" i="1">
                <a:latin typeface="Source Sans Pro "/>
              </a:rPr>
              <a:t>Ngành nghề chưa phát triển</a:t>
            </a:r>
            <a:endParaRPr lang="en-US" altLang="vi-VN" sz="2000" i="1">
              <a:latin typeface="Source Sans Pro "/>
              <a:ea typeface="Roboto Condensed Light"/>
              <a:cs typeface="Roboto Condensed Ligh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4F495FC-5640-4703-8771-2D6A831DC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75" y="2160588"/>
            <a:ext cx="16541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vi-VN" sz="1600" b="1">
                <a:latin typeface="Source Sans Pro" panose="020B0503030403020204" pitchFamily="34" charset="0"/>
                <a:cs typeface="Roboto Black" pitchFamily="2" charset="0"/>
              </a:rPr>
              <a:t>Những năm 30 của thế kỷ XX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886DB0-4922-4AD7-99FB-9017C8E69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900" y="2265363"/>
            <a:ext cx="1373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vi-VN" b="1">
                <a:latin typeface="Source Sans Pro" panose="020B0503030403020204" pitchFamily="34" charset="0"/>
                <a:cs typeface="Roboto Black" pitchFamily="2" charset="0"/>
              </a:rPr>
              <a:t>1991 -1992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A35BB83-67D1-4B99-A7B2-552651363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689" y="2265363"/>
            <a:ext cx="13292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vi-VN" b="1" dirty="0">
                <a:latin typeface="Source Sans Pro" panose="020B0503030403020204" pitchFamily="34" charset="0"/>
                <a:cs typeface="Roboto Black" pitchFamily="2" charset="0"/>
              </a:rPr>
              <a:t>1995 - 1996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6D5071-73DB-415D-9A90-F38C21C87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925" y="2278063"/>
            <a:ext cx="922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vi-VN" b="1">
                <a:latin typeface="Source Sans Pro" panose="020B0503030403020204" pitchFamily="34" charset="0"/>
                <a:cs typeface="Roboto Black" pitchFamily="2" charset="0"/>
              </a:rPr>
              <a:t>Hiện tại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C884CFD-23DF-4F05-91F3-C2C697BFF462}"/>
              </a:ext>
            </a:extLst>
          </p:cNvPr>
          <p:cNvSpPr/>
          <p:nvPr/>
        </p:nvSpPr>
        <p:spPr bwMode="auto">
          <a:xfrm>
            <a:off x="4762500" y="3252788"/>
            <a:ext cx="914400" cy="9144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C5E4A4C-675D-4A0E-822F-221720D633D8}"/>
              </a:ext>
            </a:extLst>
          </p:cNvPr>
          <p:cNvSpPr/>
          <p:nvPr/>
        </p:nvSpPr>
        <p:spPr bwMode="auto">
          <a:xfrm>
            <a:off x="6591300" y="3252788"/>
            <a:ext cx="914400" cy="91440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04AF668-58F6-4FA2-877F-B7C5E7AE30F7}"/>
              </a:ext>
            </a:extLst>
          </p:cNvPr>
          <p:cNvSpPr/>
          <p:nvPr/>
        </p:nvSpPr>
        <p:spPr bwMode="auto">
          <a:xfrm>
            <a:off x="2933700" y="3252788"/>
            <a:ext cx="914400" cy="9144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0C50E40-BFCD-4015-B445-326264340FD5}"/>
              </a:ext>
            </a:extLst>
          </p:cNvPr>
          <p:cNvSpPr/>
          <p:nvPr/>
        </p:nvSpPr>
        <p:spPr bwMode="auto">
          <a:xfrm>
            <a:off x="8420100" y="3252788"/>
            <a:ext cx="914400" cy="914400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5" name="TextBox 33">
            <a:extLst>
              <a:ext uri="{FF2B5EF4-FFF2-40B4-BE49-F238E27FC236}">
                <a16:creationId xmlns:a16="http://schemas.microsoft.com/office/drawing/2014/main" id="{B952D5AB-5E3E-42FB-AB2D-4AA946022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958850"/>
            <a:ext cx="8636000" cy="6461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QUY MÔ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THỊ TRƯỜNG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37AE8DE6-7002-4D74-9237-31D0A439542B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17426" name="Picture 66">
            <a:extLst>
              <a:ext uri="{FF2B5EF4-FFF2-40B4-BE49-F238E27FC236}">
                <a16:creationId xmlns:a16="http://schemas.microsoft.com/office/drawing/2014/main" id="{69878361-B67F-4B17-A557-E7ED46E0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98">
            <a:extLst>
              <a:ext uri="{FF2B5EF4-FFF2-40B4-BE49-F238E27FC236}">
                <a16:creationId xmlns:a16="http://schemas.microsoft.com/office/drawing/2014/main" id="{1755FBD2-6781-40ED-93D9-BF94C3F9B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900" y="4602163"/>
            <a:ext cx="18796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vi-VN" altLang="vi-VN" sz="2000" i="1">
                <a:latin typeface="Source Sans Pro "/>
              </a:rPr>
              <a:t>Thị trường Trung Quốc tiêu thụ mạnh mẽ</a:t>
            </a:r>
            <a:endParaRPr lang="en-US" altLang="vi-VN" sz="2000" i="1">
              <a:latin typeface="Source Sans Pro "/>
            </a:endParaRPr>
          </a:p>
        </p:txBody>
      </p:sp>
      <p:sp>
        <p:nvSpPr>
          <p:cNvPr id="52" name="Rectangle 98">
            <a:extLst>
              <a:ext uri="{FF2B5EF4-FFF2-40B4-BE49-F238E27FC236}">
                <a16:creationId xmlns:a16="http://schemas.microsoft.com/office/drawing/2014/main" id="{3917A6D9-1E7E-4C1C-BD71-5124C6C6D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4605338"/>
            <a:ext cx="18796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vi-VN" altLang="vi-VN" sz="2000" i="1">
                <a:latin typeface="Source Sans Pro "/>
              </a:rPr>
              <a:t>Thời kỳ đỉnh cao với hơn 200 lò lớn nhỏ</a:t>
            </a:r>
          </a:p>
        </p:txBody>
      </p:sp>
      <p:sp>
        <p:nvSpPr>
          <p:cNvPr id="53" name="Rectangle 98">
            <a:extLst>
              <a:ext uri="{FF2B5EF4-FFF2-40B4-BE49-F238E27FC236}">
                <a16:creationId xmlns:a16="http://schemas.microsoft.com/office/drawing/2014/main" id="{27526B81-7E49-4DB8-858B-26A64092B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7038" y="4602163"/>
            <a:ext cx="1700212" cy="125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vi-VN" altLang="vi-VN" sz="2000" i="1" dirty="0">
                <a:latin typeface="Source Sans Pro "/>
              </a:rPr>
              <a:t>Hiện có  </a:t>
            </a:r>
            <a:r>
              <a:rPr lang="vi-VN" altLang="vi-VN" sz="2000" i="1">
                <a:latin typeface="Source Sans Pro "/>
              </a:rPr>
              <a:t>trên 300 </a:t>
            </a:r>
            <a:r>
              <a:rPr lang="vi-VN" altLang="vi-VN" sz="2000" i="1" dirty="0">
                <a:latin typeface="Source Sans Pro "/>
              </a:rPr>
              <a:t>cơ sở  chế biến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4" grpId="0"/>
      <p:bldP spid="105" grpId="0"/>
      <p:bldP spid="106" grpId="0"/>
      <p:bldP spid="107" grpId="0"/>
      <p:bldP spid="45" grpId="0" animBg="1"/>
      <p:bldP spid="50" grpId="0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0A9070-64B8-4688-B7DA-AA9D47832214}"/>
              </a:ext>
            </a:extLst>
          </p:cNvPr>
          <p:cNvCxnSpPr/>
          <p:nvPr/>
        </p:nvCxnSpPr>
        <p:spPr>
          <a:xfrm>
            <a:off x="598488" y="0"/>
            <a:ext cx="0" cy="6858000"/>
          </a:xfrm>
          <a:prstGeom prst="line">
            <a:avLst/>
          </a:prstGeom>
          <a:ln>
            <a:solidFill>
              <a:srgbClr val="E9E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3">
            <a:extLst>
              <a:ext uri="{FF2B5EF4-FFF2-40B4-BE49-F238E27FC236}">
                <a16:creationId xmlns:a16="http://schemas.microsoft.com/office/drawing/2014/main" id="{FB2DE468-757C-4864-B0F8-D7EC9A434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962025"/>
            <a:ext cx="6043613" cy="6461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“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 ĐỐI THỦ </a:t>
            </a:r>
            <a:r>
              <a:rPr lang="en-US" altLang="vi-VN" sz="3600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CẠNH TRANH </a:t>
            </a:r>
            <a:r>
              <a:rPr lang="en-US" altLang="vi-VN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"/>
              </a:rPr>
              <a:t>”</a:t>
            </a: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1CA4ABED-30D6-4FD5-9D15-530B7E36D8E2}"/>
              </a:ext>
            </a:extLst>
          </p:cNvPr>
          <p:cNvSpPr txBox="1"/>
          <p:nvPr/>
        </p:nvSpPr>
        <p:spPr>
          <a:xfrm>
            <a:off x="722313" y="574675"/>
            <a:ext cx="13223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Source Sans Pro" panose="020B0503030403020204" pitchFamily="34" charset="0"/>
              </a:rPr>
              <a:t>Business </a:t>
            </a:r>
            <a:r>
              <a:rPr lang="en-US" sz="1400" b="1" dirty="0">
                <a:solidFill>
                  <a:schemeClr val="accent3"/>
                </a:solidFill>
                <a:latin typeface="Source Sans Pro" panose="020B0503030403020204" pitchFamily="34" charset="0"/>
              </a:rPr>
              <a:t>Crew</a:t>
            </a:r>
          </a:p>
        </p:txBody>
      </p:sp>
      <p:pic>
        <p:nvPicPr>
          <p:cNvPr id="19461" name="Picture 66">
            <a:extLst>
              <a:ext uri="{FF2B5EF4-FFF2-40B4-BE49-F238E27FC236}">
                <a16:creationId xmlns:a16="http://schemas.microsoft.com/office/drawing/2014/main" id="{82AF0C02-F022-4943-96E7-E5C20519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3" y="401638"/>
            <a:ext cx="60642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Hình ảnh 5" descr="Ảnh có chứa thực phẩm&#10;&#10;Mô tả được tạo tự động">
            <a:extLst>
              <a:ext uri="{FF2B5EF4-FFF2-40B4-BE49-F238E27FC236}">
                <a16:creationId xmlns:a16="http://schemas.microsoft.com/office/drawing/2014/main" id="{94DF18C6-E17E-4E2C-AF9D-9F67DECE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2025650"/>
            <a:ext cx="2646362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Hình ảnh 7" descr="Ảnh có chứa hoa quả, thực phẩm&#10;&#10;Mô tả được tạo tự động">
            <a:extLst>
              <a:ext uri="{FF2B5EF4-FFF2-40B4-BE49-F238E27FC236}">
                <a16:creationId xmlns:a16="http://schemas.microsoft.com/office/drawing/2014/main" id="{EA571722-2532-4B8A-A7BA-C5915354E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2025650"/>
            <a:ext cx="2493962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Hình ảnh 13" descr="Ảnh có chứa bàn, đang ngồi, thực phẩm, bánh&#10;&#10;Mô tả được tạo tự động">
            <a:extLst>
              <a:ext uri="{FF2B5EF4-FFF2-40B4-BE49-F238E27FC236}">
                <a16:creationId xmlns:a16="http://schemas.microsoft.com/office/drawing/2014/main" id="{F17EB6FF-E6C1-416F-B6E4-6C6E1C000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0" y="2027238"/>
            <a:ext cx="1990725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86">
            <a:extLst>
              <a:ext uri="{FF2B5EF4-FFF2-40B4-BE49-F238E27FC236}">
                <a16:creationId xmlns:a16="http://schemas.microsoft.com/office/drawing/2014/main" id="{3F5A2FD0-F27C-441D-91EB-11CE64438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3646488"/>
            <a:ext cx="2851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vi-VN" altLang="vi-VN" sz="2000" i="1">
                <a:latin typeface="Source Sans Pro" panose="020B0503030403020204" pitchFamily="34" charset="0"/>
                <a:cs typeface="Roboto Black" pitchFamily="2" charset="0"/>
              </a:rPr>
              <a:t>Cơ</a:t>
            </a:r>
            <a:r>
              <a:rPr lang="en-AU" altLang="vi-VN" sz="2000" i="1">
                <a:latin typeface="Source Sans Pro" panose="020B0503030403020204" pitchFamily="34" charset="0"/>
                <a:cs typeface="Roboto Black" pitchFamily="2" charset="0"/>
              </a:rPr>
              <a:t> sở kẹo dừa </a:t>
            </a:r>
            <a:r>
              <a:rPr lang="en-AU" altLang="vi-VN" sz="2000" b="1" i="1">
                <a:solidFill>
                  <a:srgbClr val="79CC74"/>
                </a:solidFill>
                <a:latin typeface="Source Sans Pro" panose="020B0503030403020204" pitchFamily="34" charset="0"/>
                <a:cs typeface="Roboto Black" pitchFamily="2" charset="0"/>
              </a:rPr>
              <a:t>Bến Tre</a:t>
            </a:r>
          </a:p>
        </p:txBody>
      </p:sp>
      <p:sp>
        <p:nvSpPr>
          <p:cNvPr id="20" name="TextBox 86">
            <a:extLst>
              <a:ext uri="{FF2B5EF4-FFF2-40B4-BE49-F238E27FC236}">
                <a16:creationId xmlns:a16="http://schemas.microsoft.com/office/drawing/2014/main" id="{C3B62E9B-6BC2-4D62-B84C-B5897E223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850" y="3633788"/>
            <a:ext cx="3008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vi-VN" altLang="vi-VN" sz="2000" i="1">
                <a:latin typeface="Source Sans Pro" panose="020B0503030403020204" pitchFamily="34" charset="0"/>
                <a:cs typeface="Roboto Black" pitchFamily="2" charset="0"/>
              </a:rPr>
              <a:t>Cơ</a:t>
            </a:r>
            <a:r>
              <a:rPr lang="en-AU" altLang="vi-VN" sz="2000" i="1">
                <a:latin typeface="Source Sans Pro" panose="020B0503030403020204" pitchFamily="34" charset="0"/>
                <a:cs typeface="Roboto Black" pitchFamily="2" charset="0"/>
              </a:rPr>
              <a:t> sở kẹo dừa </a:t>
            </a:r>
            <a:r>
              <a:rPr lang="vi-VN" altLang="vi-VN" sz="2000" b="1" i="1">
                <a:solidFill>
                  <a:srgbClr val="79CC74"/>
                </a:solidFill>
                <a:latin typeface="Source Sans Pro" panose="020B0503030403020204" pitchFamily="34" charset="0"/>
                <a:cs typeface="Roboto Black" pitchFamily="2" charset="0"/>
              </a:rPr>
              <a:t>Hồng Vân</a:t>
            </a:r>
            <a:endParaRPr lang="en-AU" altLang="vi-VN" sz="2000" b="1" i="1">
              <a:solidFill>
                <a:srgbClr val="79CC74"/>
              </a:solidFill>
              <a:latin typeface="Source Sans Pro" panose="020B0503030403020204" pitchFamily="34" charset="0"/>
              <a:cs typeface="Roboto Black" pitchFamily="2" charset="0"/>
            </a:endParaRPr>
          </a:p>
        </p:txBody>
      </p:sp>
      <p:sp>
        <p:nvSpPr>
          <p:cNvPr id="21" name="TextBox 86">
            <a:extLst>
              <a:ext uri="{FF2B5EF4-FFF2-40B4-BE49-F238E27FC236}">
                <a16:creationId xmlns:a16="http://schemas.microsoft.com/office/drawing/2014/main" id="{B722B6EB-795E-46DC-B482-2C94A887E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0238" y="3603625"/>
            <a:ext cx="294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vi-VN" altLang="vi-VN" sz="2000" i="1" dirty="0">
                <a:latin typeface="Source Sans Pro" panose="020B0503030403020204" pitchFamily="34" charset="0"/>
                <a:cs typeface="Roboto Black" pitchFamily="2" charset="0"/>
              </a:rPr>
              <a:t>Cơ</a:t>
            </a:r>
            <a:r>
              <a:rPr lang="en-AU" altLang="vi-VN" sz="2000" i="1" dirty="0">
                <a:latin typeface="Source Sans Pro" panose="020B0503030403020204" pitchFamily="34" charset="0"/>
                <a:cs typeface="Roboto Black" pitchFamily="2" charset="0"/>
              </a:rPr>
              <a:t> </a:t>
            </a:r>
            <a:r>
              <a:rPr lang="en-AU" altLang="vi-VN" sz="2000" i="1" dirty="0" err="1">
                <a:latin typeface="Source Sans Pro" panose="020B0503030403020204" pitchFamily="34" charset="0"/>
                <a:cs typeface="Roboto Black" pitchFamily="2" charset="0"/>
              </a:rPr>
              <a:t>sở</a:t>
            </a:r>
            <a:r>
              <a:rPr lang="en-AU" altLang="vi-VN" sz="2000" i="1" dirty="0">
                <a:latin typeface="Source Sans Pro" panose="020B0503030403020204" pitchFamily="34" charset="0"/>
                <a:cs typeface="Roboto Black" pitchFamily="2" charset="0"/>
              </a:rPr>
              <a:t> </a:t>
            </a:r>
            <a:r>
              <a:rPr lang="en-AU" altLang="vi-VN" sz="2000" i="1" dirty="0" err="1">
                <a:latin typeface="Source Sans Pro" panose="020B0503030403020204" pitchFamily="34" charset="0"/>
                <a:cs typeface="Roboto Black" pitchFamily="2" charset="0"/>
              </a:rPr>
              <a:t>kẹo</a:t>
            </a:r>
            <a:r>
              <a:rPr lang="en-AU" altLang="vi-VN" sz="2000" i="1" dirty="0">
                <a:latin typeface="Source Sans Pro" panose="020B0503030403020204" pitchFamily="34" charset="0"/>
                <a:cs typeface="Roboto Black" pitchFamily="2" charset="0"/>
              </a:rPr>
              <a:t> </a:t>
            </a:r>
            <a:r>
              <a:rPr lang="en-AU" altLang="vi-VN" sz="2000" i="1" dirty="0" err="1">
                <a:latin typeface="Source Sans Pro" panose="020B0503030403020204" pitchFamily="34" charset="0"/>
                <a:cs typeface="Roboto Black" pitchFamily="2" charset="0"/>
              </a:rPr>
              <a:t>dừa</a:t>
            </a:r>
            <a:r>
              <a:rPr lang="en-AU" altLang="vi-VN" sz="2000" i="1" dirty="0">
                <a:latin typeface="Source Sans Pro" panose="020B0503030403020204" pitchFamily="34" charset="0"/>
                <a:cs typeface="Roboto Black" pitchFamily="2" charset="0"/>
              </a:rPr>
              <a:t> </a:t>
            </a:r>
            <a:r>
              <a:rPr lang="vi-VN" altLang="vi-VN" sz="2000" b="1" i="1" dirty="0">
                <a:solidFill>
                  <a:srgbClr val="79CC74"/>
                </a:solidFill>
                <a:latin typeface="Source Sans Pro" panose="020B0503030403020204" pitchFamily="34" charset="0"/>
                <a:cs typeface="Roboto Black" pitchFamily="2" charset="0"/>
              </a:rPr>
              <a:t>Ngọc Mai</a:t>
            </a:r>
            <a:endParaRPr lang="en-AU" altLang="vi-VN" sz="2000" b="1" i="1" dirty="0">
              <a:solidFill>
                <a:srgbClr val="79CC74"/>
              </a:solidFill>
              <a:latin typeface="Source Sans Pro" panose="020B0503030403020204" pitchFamily="34" charset="0"/>
              <a:cs typeface="Roboto Black" pitchFamily="2" charset="0"/>
            </a:endParaRPr>
          </a:p>
        </p:txBody>
      </p:sp>
      <p:pic>
        <p:nvPicPr>
          <p:cNvPr id="19468" name="Hình ảnh 16" descr="Ảnh có chứa thực phẩm, hoa quả&#10;&#10;Mô tả được tạo tự động">
            <a:extLst>
              <a:ext uri="{FF2B5EF4-FFF2-40B4-BE49-F238E27FC236}">
                <a16:creationId xmlns:a16="http://schemas.microsoft.com/office/drawing/2014/main" id="{1F28B6B7-774D-4A6B-94FB-495A84FA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4181475"/>
            <a:ext cx="2646362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Hình ảnh 22" descr="Ảnh có chứa hoa quả, thực phẩm&#10;&#10;Mô tả được tạo tự động">
            <a:extLst>
              <a:ext uri="{FF2B5EF4-FFF2-40B4-BE49-F238E27FC236}">
                <a16:creationId xmlns:a16="http://schemas.microsoft.com/office/drawing/2014/main" id="{1749856F-8C7C-4B0A-93BE-BAFE9504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4181475"/>
            <a:ext cx="24939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Hình ảnh 24" descr="Ảnh có chứa thực phẩm, bàn, đang ngồi, đĩa&#10;&#10;Mô tả được tạo tự động">
            <a:extLst>
              <a:ext uri="{FF2B5EF4-FFF2-40B4-BE49-F238E27FC236}">
                <a16:creationId xmlns:a16="http://schemas.microsoft.com/office/drawing/2014/main" id="{C4CE3D25-DD81-4DA4-BC01-9FD6C79A6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0" y="4181475"/>
            <a:ext cx="17224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86">
            <a:extLst>
              <a:ext uri="{FF2B5EF4-FFF2-40B4-BE49-F238E27FC236}">
                <a16:creationId xmlns:a16="http://schemas.microsoft.com/office/drawing/2014/main" id="{3EFDA90F-AD6B-46C7-B434-012CA8A56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813" y="5508625"/>
            <a:ext cx="34464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vi-VN" altLang="vi-VN" sz="2000" i="1">
                <a:latin typeface="Source Sans Pro" panose="020B0503030403020204" pitchFamily="34" charset="0"/>
                <a:cs typeface="Roboto Black" pitchFamily="2" charset="0"/>
              </a:rPr>
              <a:t>Cơ</a:t>
            </a:r>
            <a:r>
              <a:rPr lang="en-AU" altLang="vi-VN" sz="2000" i="1">
                <a:latin typeface="Source Sans Pro" panose="020B0503030403020204" pitchFamily="34" charset="0"/>
                <a:cs typeface="Roboto Black" pitchFamily="2" charset="0"/>
              </a:rPr>
              <a:t> sở kẹo dừa </a:t>
            </a:r>
            <a:r>
              <a:rPr lang="vi-VN" altLang="vi-VN" sz="2000" b="1" i="1">
                <a:solidFill>
                  <a:srgbClr val="79CC74"/>
                </a:solidFill>
                <a:latin typeface="Source Sans Pro" panose="020B0503030403020204" pitchFamily="34" charset="0"/>
                <a:cs typeface="Roboto Black" pitchFamily="2" charset="0"/>
              </a:rPr>
              <a:t>Tuyết Phụng</a:t>
            </a:r>
            <a:endParaRPr lang="en-AU" altLang="vi-VN" sz="2000" b="1" i="1">
              <a:solidFill>
                <a:srgbClr val="79CC74"/>
              </a:solidFill>
              <a:latin typeface="Source Sans Pro" panose="020B0503030403020204" pitchFamily="34" charset="0"/>
              <a:cs typeface="Roboto Black" pitchFamily="2" charset="0"/>
            </a:endParaRPr>
          </a:p>
        </p:txBody>
      </p:sp>
      <p:sp>
        <p:nvSpPr>
          <p:cNvPr id="28" name="TextBox 86">
            <a:extLst>
              <a:ext uri="{FF2B5EF4-FFF2-40B4-BE49-F238E27FC236}">
                <a16:creationId xmlns:a16="http://schemas.microsoft.com/office/drawing/2014/main" id="{A75A436B-50A4-4F12-BF6C-2D3782EB7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513" y="5508625"/>
            <a:ext cx="3221037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vi-VN" altLang="vi-VN" sz="2000" i="1">
                <a:latin typeface="Source Sans Pro" panose="020B0503030403020204" pitchFamily="34" charset="0"/>
                <a:cs typeface="Roboto Black" pitchFamily="2" charset="0"/>
              </a:rPr>
              <a:t>Cơ</a:t>
            </a:r>
            <a:r>
              <a:rPr lang="en-AU" altLang="vi-VN" sz="2000" i="1">
                <a:latin typeface="Source Sans Pro" panose="020B0503030403020204" pitchFamily="34" charset="0"/>
                <a:cs typeface="Roboto Black" pitchFamily="2" charset="0"/>
              </a:rPr>
              <a:t> sở kẹo dừa </a:t>
            </a:r>
            <a:r>
              <a:rPr lang="vi-VN" altLang="vi-VN" sz="2000" b="1" i="1">
                <a:solidFill>
                  <a:srgbClr val="79CC74"/>
                </a:solidFill>
                <a:latin typeface="Source Sans Pro" panose="020B0503030403020204" pitchFamily="34" charset="0"/>
                <a:cs typeface="Roboto Black" pitchFamily="2" charset="0"/>
              </a:rPr>
              <a:t>Thanh Long</a:t>
            </a:r>
            <a:endParaRPr lang="en-AU" altLang="vi-VN" sz="2000" b="1" i="1">
              <a:solidFill>
                <a:srgbClr val="79CC74"/>
              </a:solidFill>
              <a:latin typeface="Source Sans Pro" panose="020B0503030403020204" pitchFamily="34" charset="0"/>
              <a:cs typeface="Roboto Black" pitchFamily="2" charset="0"/>
            </a:endParaRPr>
          </a:p>
        </p:txBody>
      </p:sp>
      <p:sp>
        <p:nvSpPr>
          <p:cNvPr id="29" name="TextBox 86">
            <a:extLst>
              <a:ext uri="{FF2B5EF4-FFF2-40B4-BE49-F238E27FC236}">
                <a16:creationId xmlns:a16="http://schemas.microsoft.com/office/drawing/2014/main" id="{8796DE4B-58C3-4EDD-AE82-CD66CDBA2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1650" y="5508625"/>
            <a:ext cx="316388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vi-VN" altLang="vi-VN" sz="2000" i="1">
                <a:latin typeface="Source Sans Pro" panose="020B0503030403020204" pitchFamily="34" charset="0"/>
                <a:cs typeface="Roboto Black" pitchFamily="2" charset="0"/>
              </a:rPr>
              <a:t>Cơ</a:t>
            </a:r>
            <a:r>
              <a:rPr lang="en-AU" altLang="vi-VN" sz="2000" i="1">
                <a:latin typeface="Source Sans Pro" panose="020B0503030403020204" pitchFamily="34" charset="0"/>
                <a:cs typeface="Roboto Black" pitchFamily="2" charset="0"/>
              </a:rPr>
              <a:t> sở kẹo dừa </a:t>
            </a:r>
            <a:r>
              <a:rPr lang="vi-VN" altLang="vi-VN" sz="2000" b="1" i="1">
                <a:solidFill>
                  <a:srgbClr val="79CC74"/>
                </a:solidFill>
                <a:latin typeface="Source Sans Pro" panose="020B0503030403020204" pitchFamily="34" charset="0"/>
                <a:cs typeface="Roboto Black" pitchFamily="2" charset="0"/>
              </a:rPr>
              <a:t>Yến Hoàng</a:t>
            </a:r>
            <a:endParaRPr lang="en-AU" altLang="vi-VN" sz="2000" b="1" i="1">
              <a:solidFill>
                <a:srgbClr val="79CC74"/>
              </a:solidFill>
              <a:latin typeface="Source Sans Pro" panose="020B0503030403020204" pitchFamily="34" charset="0"/>
              <a:cs typeface="Roboto Black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ippl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75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/>
      <p:bldP spid="20" grpId="0"/>
      <p:bldP spid="21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PC - New Color 01">
      <a:dk1>
        <a:srgbClr val="656D78"/>
      </a:dk1>
      <a:lt1>
        <a:srgbClr val="FFFFFF"/>
      </a:lt1>
      <a:dk2>
        <a:srgbClr val="44546A"/>
      </a:dk2>
      <a:lt2>
        <a:srgbClr val="E7E6E6"/>
      </a:lt2>
      <a:accent1>
        <a:srgbClr val="A4E448"/>
      </a:accent1>
      <a:accent2>
        <a:srgbClr val="8ED85D"/>
      </a:accent2>
      <a:accent3>
        <a:srgbClr val="79CC74"/>
      </a:accent3>
      <a:accent4>
        <a:srgbClr val="63C08B"/>
      </a:accent4>
      <a:accent5>
        <a:srgbClr val="4DB4A1"/>
      </a:accent5>
      <a:accent6>
        <a:srgbClr val="37A8B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3177</TotalTime>
  <Words>2291</Words>
  <Application>Microsoft Office PowerPoint</Application>
  <PresentationFormat>Widescreen</PresentationFormat>
  <Paragraphs>796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FontAwesome</vt:lpstr>
      <vt:lpstr>Source Sans Pro</vt:lpstr>
      <vt:lpstr>Source Sans Pro </vt:lpstr>
      <vt:lpstr>Source Sans Pro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</dc:creator>
  <cp:lastModifiedBy>Royal Dũng</cp:lastModifiedBy>
  <cp:revision>328</cp:revision>
  <dcterms:created xsi:type="dcterms:W3CDTF">2017-06-23T10:55:49Z</dcterms:created>
  <dcterms:modified xsi:type="dcterms:W3CDTF">2020-08-17T00:28:07Z</dcterms:modified>
</cp:coreProperties>
</file>